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311" r:id="rId2"/>
    <p:sldId id="312" r:id="rId3"/>
    <p:sldId id="307" r:id="rId4"/>
    <p:sldId id="289" r:id="rId5"/>
    <p:sldId id="299" r:id="rId6"/>
    <p:sldId id="276" r:id="rId7"/>
    <p:sldId id="257" r:id="rId8"/>
    <p:sldId id="308" r:id="rId9"/>
    <p:sldId id="309" r:id="rId10"/>
    <p:sldId id="293" r:id="rId11"/>
    <p:sldId id="310" r:id="rId12"/>
    <p:sldId id="283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296" autoAdjust="0"/>
  </p:normalViewPr>
  <p:slideViewPr>
    <p:cSldViewPr>
      <p:cViewPr>
        <p:scale>
          <a:sx n="75" d="100"/>
          <a:sy n="75" d="100"/>
        </p:scale>
        <p:origin x="-178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0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National%20Pension%20Commission\Presentations\2013\Work_Keny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0"/>
  <c:chart>
    <c:autoTitleDeleted val="1"/>
    <c:plotArea>
      <c:layout>
        <c:manualLayout>
          <c:layoutTarget val="inner"/>
          <c:xMode val="edge"/>
          <c:yMode val="edge"/>
          <c:x val="0"/>
          <c:y val="0.19807444523979961"/>
          <c:w val="0.68714091773011188"/>
          <c:h val="0.60385110952040122"/>
        </c:manualLayout>
      </c:layout>
      <c:doughnutChart>
        <c:varyColors val="1"/>
        <c:ser>
          <c:idx val="0"/>
          <c:order val="0"/>
          <c:dLbls>
            <c:delete val="1"/>
          </c:dLbls>
          <c:cat>
            <c:strRef>
              <c:f>Sheet1!$D$3:$D$10</c:f>
              <c:strCache>
                <c:ptCount val="8"/>
                <c:pt idx="0">
                  <c:v>FGN Securities (limit: 80%)</c:v>
                </c:pt>
                <c:pt idx="1">
                  <c:v>State Government Securities (Limt: 20%)</c:v>
                </c:pt>
                <c:pt idx="2">
                  <c:v>Equities (Limit: 25%)</c:v>
                </c:pt>
                <c:pt idx="3">
                  <c:v>Money Market Instruments (Limit: 35%)</c:v>
                </c:pt>
                <c:pt idx="4">
                  <c:v>Real Estate (Limit: various)</c:v>
                </c:pt>
                <c:pt idx="5">
                  <c:v>Corporate Debt (Limit: 35%)</c:v>
                </c:pt>
                <c:pt idx="6">
                  <c:v>Open/Close End funds (Limit: 20%)</c:v>
                </c:pt>
                <c:pt idx="7">
                  <c:v>Others (Limit: various)</c:v>
                </c:pt>
              </c:strCache>
            </c:strRef>
          </c:cat>
          <c:val>
            <c:numRef>
              <c:f>Sheet1!$D$3:$D$10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1"/>
          <c:order val="1"/>
          <c:dLbls>
            <c:dLbl>
              <c:idx val="6"/>
              <c:layout>
                <c:manualLayout>
                  <c:x val="-5.459770114942538E-2"/>
                  <c:y val="-7.5757575757575801E-2"/>
                </c:manualLayout>
              </c:layout>
              <c:spPr/>
              <c:txPr>
                <a:bodyPr/>
                <a:lstStyle/>
                <a:p>
                  <a:pPr>
                    <a:defRPr b="1" i="0" baseline="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dLbl>
              <c:idx val="7"/>
              <c:layout>
                <c:manualLayout>
                  <c:x val="2.5862068965517241E-2"/>
                  <c:y val="-7.5757575757575774E-2"/>
                </c:manualLayout>
              </c:layout>
              <c:spPr/>
              <c:txPr>
                <a:bodyPr/>
                <a:lstStyle/>
                <a:p>
                  <a:pPr>
                    <a:defRPr b="1" i="0" baseline="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Percent val="1"/>
            </c:dLbl>
            <c:txPr>
              <a:bodyPr/>
              <a:lstStyle/>
              <a:p>
                <a:pPr>
                  <a:defRPr b="1" i="0"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Percent val="1"/>
          </c:dLbls>
          <c:cat>
            <c:strRef>
              <c:f>Sheet1!$D$3:$D$10</c:f>
              <c:strCache>
                <c:ptCount val="8"/>
                <c:pt idx="0">
                  <c:v>FGN Securities (limit: 80%)</c:v>
                </c:pt>
                <c:pt idx="1">
                  <c:v>State Government Securities (Limt: 20%)</c:v>
                </c:pt>
                <c:pt idx="2">
                  <c:v>Equities (Limit: 25%)</c:v>
                </c:pt>
                <c:pt idx="3">
                  <c:v>Money Market Instruments (Limit: 35%)</c:v>
                </c:pt>
                <c:pt idx="4">
                  <c:v>Real Estate (Limit: various)</c:v>
                </c:pt>
                <c:pt idx="5">
                  <c:v>Corporate Debt (Limit: 35%)</c:v>
                </c:pt>
                <c:pt idx="6">
                  <c:v>Open/Close End funds (Limit: 20%)</c:v>
                </c:pt>
                <c:pt idx="7">
                  <c:v>Others (Limit: various)</c:v>
                </c:pt>
              </c:strCache>
            </c:strRef>
          </c:cat>
          <c:val>
            <c:numRef>
              <c:f>Sheet1!$E$3:$E$10</c:f>
              <c:numCache>
                <c:formatCode>#,##0.00</c:formatCode>
                <c:ptCount val="8"/>
                <c:pt idx="0">
                  <c:v>2066706.6700000006</c:v>
                </c:pt>
                <c:pt idx="1">
                  <c:v>169730.46</c:v>
                </c:pt>
                <c:pt idx="2">
                  <c:v>525657.89</c:v>
                </c:pt>
                <c:pt idx="3">
                  <c:v>412152.51</c:v>
                </c:pt>
                <c:pt idx="4">
                  <c:v>193188.41</c:v>
                </c:pt>
                <c:pt idx="5">
                  <c:v>77063.739999999991</c:v>
                </c:pt>
                <c:pt idx="6">
                  <c:v>17031.7</c:v>
                </c:pt>
                <c:pt idx="7">
                  <c:v>60379.789999999994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385057471264368"/>
          <c:y val="0.10763540921021239"/>
          <c:w val="0.2586206896551726"/>
          <c:h val="0.73169887854927251"/>
        </c:manualLayout>
      </c:layout>
      <c:txPr>
        <a:bodyPr/>
        <a:lstStyle/>
        <a:p>
          <a:pPr>
            <a:defRPr sz="8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defRPr>
          </a:pPr>
          <a:endParaRPr lang="en-US"/>
        </a:p>
      </c:txPr>
    </c:legend>
    <c:plotVisOnly val="1"/>
  </c:chart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469180-9DD4-42B1-9D00-41D7014FD11E}" type="doc">
      <dgm:prSet loTypeId="urn:microsoft.com/office/officeart/2005/8/layout/lProcess2" loCatId="list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958CFEE-5649-433F-B7E5-FB6A5E554970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PFA</a:t>
          </a:r>
          <a:endParaRPr lang="en-US" dirty="0"/>
        </a:p>
      </dgm:t>
    </dgm:pt>
    <dgm:pt modelId="{559B373A-936C-4BC0-B26B-ABDE8D44C86D}" type="parTrans" cxnId="{CAE3E294-B527-484D-B18C-A56114ABECD8}">
      <dgm:prSet/>
      <dgm:spPr/>
      <dgm:t>
        <a:bodyPr/>
        <a:lstStyle/>
        <a:p>
          <a:endParaRPr lang="en-US"/>
        </a:p>
      </dgm:t>
    </dgm:pt>
    <dgm:pt modelId="{E962A252-B516-415B-B6C6-0DAD6D9C5E1C}" type="sibTrans" cxnId="{CAE3E294-B527-484D-B18C-A56114ABECD8}">
      <dgm:prSet/>
      <dgm:spPr/>
      <dgm:t>
        <a:bodyPr/>
        <a:lstStyle/>
        <a:p>
          <a:endParaRPr lang="en-US"/>
        </a:p>
      </dgm:t>
    </dgm:pt>
    <dgm:pt modelId="{E4C7D120-0C4D-4EA2-9C41-F100485C1B99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CPFA</a:t>
          </a:r>
          <a:endParaRPr lang="en-US" dirty="0"/>
        </a:p>
      </dgm:t>
    </dgm:pt>
    <dgm:pt modelId="{3FA3D309-910A-4EEC-9016-9FFF3F21A610}" type="parTrans" cxnId="{B9FBC625-A922-4B6D-92AE-B2BA55DFB940}">
      <dgm:prSet/>
      <dgm:spPr/>
      <dgm:t>
        <a:bodyPr/>
        <a:lstStyle/>
        <a:p>
          <a:endParaRPr lang="en-US"/>
        </a:p>
      </dgm:t>
    </dgm:pt>
    <dgm:pt modelId="{DF21DD04-53FE-4149-A1EE-E04CBF83D3FB}" type="sibTrans" cxnId="{B9FBC625-A922-4B6D-92AE-B2BA55DFB940}">
      <dgm:prSet/>
      <dgm:spPr/>
      <dgm:t>
        <a:bodyPr/>
        <a:lstStyle/>
        <a:p>
          <a:endParaRPr lang="en-US"/>
        </a:p>
      </dgm:t>
    </dgm:pt>
    <dgm:pt modelId="{CA883E68-BDF5-4510-BD6E-16B227330A86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/>
            <a:t>PFC</a:t>
          </a:r>
          <a:endParaRPr lang="en-US" dirty="0"/>
        </a:p>
      </dgm:t>
    </dgm:pt>
    <dgm:pt modelId="{D71A5546-6D7E-4161-B489-36328B2D8363}" type="parTrans" cxnId="{88AD1254-AACC-4ADC-A6C2-A70218F0B0ED}">
      <dgm:prSet/>
      <dgm:spPr/>
      <dgm:t>
        <a:bodyPr/>
        <a:lstStyle/>
        <a:p>
          <a:endParaRPr lang="en-US"/>
        </a:p>
      </dgm:t>
    </dgm:pt>
    <dgm:pt modelId="{3C8C6DBD-95D8-4726-ACE7-DE57B8B1D7D9}" type="sibTrans" cxnId="{88AD1254-AACC-4ADC-A6C2-A70218F0B0ED}">
      <dgm:prSet/>
      <dgm:spPr/>
      <dgm:t>
        <a:bodyPr/>
        <a:lstStyle/>
        <a:p>
          <a:endParaRPr lang="en-US"/>
        </a:p>
      </dgm:t>
    </dgm:pt>
    <dgm:pt modelId="{DCE0B325-E130-4E25-9F5D-EC70B975B497}">
      <dgm:prSet phldrT="[Text]"/>
      <dgm:spPr/>
      <dgm:t>
        <a:bodyPr/>
        <a:lstStyle/>
        <a:p>
          <a:r>
            <a:rPr lang="en-US" dirty="0" smtClean="0"/>
            <a:t>Compliance Monitoring</a:t>
          </a:r>
          <a:endParaRPr lang="en-US" dirty="0"/>
        </a:p>
      </dgm:t>
    </dgm:pt>
    <dgm:pt modelId="{00C02927-31B8-4C7C-AA40-9181778E42CD}" type="parTrans" cxnId="{4DCCD959-EF69-4856-A70A-94AE9C5679DC}">
      <dgm:prSet/>
      <dgm:spPr/>
      <dgm:t>
        <a:bodyPr/>
        <a:lstStyle/>
        <a:p>
          <a:endParaRPr lang="en-US"/>
        </a:p>
      </dgm:t>
    </dgm:pt>
    <dgm:pt modelId="{297DEAA3-1245-4E3E-A3FE-16C40977F250}" type="sibTrans" cxnId="{4DCCD959-EF69-4856-A70A-94AE9C5679DC}">
      <dgm:prSet/>
      <dgm:spPr/>
      <dgm:t>
        <a:bodyPr/>
        <a:lstStyle/>
        <a:p>
          <a:endParaRPr lang="en-US"/>
        </a:p>
      </dgm:t>
    </dgm:pt>
    <dgm:pt modelId="{3A1CEC01-EECB-4C82-A7FA-5AEB9A9E0637}">
      <dgm:prSet custT="1"/>
      <dgm:spPr/>
      <dgm:t>
        <a:bodyPr/>
        <a:lstStyle/>
        <a:p>
          <a:r>
            <a:rPr lang="en-US" sz="900" dirty="0" smtClean="0"/>
            <a:t>Database</a:t>
          </a:r>
        </a:p>
      </dgm:t>
    </dgm:pt>
    <dgm:pt modelId="{B0F32113-F489-4E92-BE65-C86612037BFF}" type="parTrans" cxnId="{8B32FB8B-9215-47E8-94C0-C929ABF3B4CC}">
      <dgm:prSet/>
      <dgm:spPr/>
      <dgm:t>
        <a:bodyPr/>
        <a:lstStyle/>
        <a:p>
          <a:endParaRPr lang="en-US"/>
        </a:p>
      </dgm:t>
    </dgm:pt>
    <dgm:pt modelId="{CCCFD7C0-E69A-4845-BAEB-C9B0DE97CACF}" type="sibTrans" cxnId="{8B32FB8B-9215-47E8-94C0-C929ABF3B4CC}">
      <dgm:prSet/>
      <dgm:spPr/>
      <dgm:t>
        <a:bodyPr/>
        <a:lstStyle/>
        <a:p>
          <a:endParaRPr lang="en-US"/>
        </a:p>
      </dgm:t>
    </dgm:pt>
    <dgm:pt modelId="{59E82EFD-7EF6-4EF0-A5F5-914A4B703BC6}">
      <dgm:prSet custT="1"/>
      <dgm:spPr/>
      <dgm:t>
        <a:bodyPr/>
        <a:lstStyle/>
        <a:p>
          <a:r>
            <a:rPr lang="en-US" sz="900" dirty="0" smtClean="0"/>
            <a:t>Processes</a:t>
          </a:r>
        </a:p>
      </dgm:t>
    </dgm:pt>
    <dgm:pt modelId="{A895D10C-1458-43F5-9682-AB3DE0C17D0F}" type="parTrans" cxnId="{A3DCD525-7E20-4E4D-806D-F7633278A87B}">
      <dgm:prSet/>
      <dgm:spPr/>
      <dgm:t>
        <a:bodyPr/>
        <a:lstStyle/>
        <a:p>
          <a:endParaRPr lang="en-US"/>
        </a:p>
      </dgm:t>
    </dgm:pt>
    <dgm:pt modelId="{499B3A76-F2B1-4F9C-84DF-8CB47CFA70D6}" type="sibTrans" cxnId="{A3DCD525-7E20-4E4D-806D-F7633278A87B}">
      <dgm:prSet/>
      <dgm:spPr/>
      <dgm:t>
        <a:bodyPr/>
        <a:lstStyle/>
        <a:p>
          <a:endParaRPr lang="en-US"/>
        </a:p>
      </dgm:t>
    </dgm:pt>
    <dgm:pt modelId="{19EC4240-6496-40E9-93DA-17C09609CABF}">
      <dgm:prSet custT="1"/>
      <dgm:spPr/>
      <dgm:t>
        <a:bodyPr/>
        <a:lstStyle/>
        <a:p>
          <a:r>
            <a:rPr lang="en-US" sz="900" dirty="0" smtClean="0"/>
            <a:t>Investments</a:t>
          </a:r>
        </a:p>
      </dgm:t>
    </dgm:pt>
    <dgm:pt modelId="{A1AA9F0F-F175-426F-B5D3-23659E4E7DB7}" type="parTrans" cxnId="{3F745EB7-F38B-46B7-8FCF-61FFE73A6F3C}">
      <dgm:prSet/>
      <dgm:spPr/>
      <dgm:t>
        <a:bodyPr/>
        <a:lstStyle/>
        <a:p>
          <a:endParaRPr lang="en-US"/>
        </a:p>
      </dgm:t>
    </dgm:pt>
    <dgm:pt modelId="{91028D8A-9EF2-4758-A132-930D32E4B4D7}" type="sibTrans" cxnId="{3F745EB7-F38B-46B7-8FCF-61FFE73A6F3C}">
      <dgm:prSet/>
      <dgm:spPr/>
      <dgm:t>
        <a:bodyPr/>
        <a:lstStyle/>
        <a:p>
          <a:endParaRPr lang="en-US"/>
        </a:p>
      </dgm:t>
    </dgm:pt>
    <dgm:pt modelId="{D87BBC0D-981D-4AAE-B878-F0A354EB0D22}">
      <dgm:prSet custT="1"/>
      <dgm:spPr/>
      <dgm:t>
        <a:bodyPr/>
        <a:lstStyle/>
        <a:p>
          <a:r>
            <a:rPr lang="en-US" sz="900" dirty="0" smtClean="0"/>
            <a:t>Reporting</a:t>
          </a:r>
        </a:p>
      </dgm:t>
    </dgm:pt>
    <dgm:pt modelId="{ABD7093C-AD6C-410C-B8B1-79000DF92A9F}" type="parTrans" cxnId="{D540EA1F-E923-406B-AA96-0E8964EF9653}">
      <dgm:prSet/>
      <dgm:spPr/>
      <dgm:t>
        <a:bodyPr/>
        <a:lstStyle/>
        <a:p>
          <a:endParaRPr lang="en-US"/>
        </a:p>
      </dgm:t>
    </dgm:pt>
    <dgm:pt modelId="{2DDB60BD-9AFF-4E58-859B-78158381800D}" type="sibTrans" cxnId="{D540EA1F-E923-406B-AA96-0E8964EF9653}">
      <dgm:prSet/>
      <dgm:spPr/>
      <dgm:t>
        <a:bodyPr/>
        <a:lstStyle/>
        <a:p>
          <a:endParaRPr lang="en-US"/>
        </a:p>
      </dgm:t>
    </dgm:pt>
    <dgm:pt modelId="{EDD1C2AE-5AB5-4AE8-A070-7721C284F627}">
      <dgm:prSet custT="1"/>
      <dgm:spPr/>
      <dgm:t>
        <a:bodyPr/>
        <a:lstStyle/>
        <a:p>
          <a:r>
            <a:rPr lang="en-US" sz="900" dirty="0" smtClean="0"/>
            <a:t>Member Enlightenment</a:t>
          </a:r>
          <a:endParaRPr lang="en-US" sz="900" dirty="0"/>
        </a:p>
      </dgm:t>
    </dgm:pt>
    <dgm:pt modelId="{ED565E96-BD94-490D-B0E8-AC8FA0BC80ED}" type="parTrans" cxnId="{49EE4E9D-94FC-4B32-9846-C25AB54B0E1B}">
      <dgm:prSet/>
      <dgm:spPr/>
      <dgm:t>
        <a:bodyPr/>
        <a:lstStyle/>
        <a:p>
          <a:endParaRPr lang="en-US"/>
        </a:p>
      </dgm:t>
    </dgm:pt>
    <dgm:pt modelId="{78DF22BB-F5EA-4CB1-B1EA-5BFAB5D219EC}" type="sibTrans" cxnId="{49EE4E9D-94FC-4B32-9846-C25AB54B0E1B}">
      <dgm:prSet/>
      <dgm:spPr/>
      <dgm:t>
        <a:bodyPr/>
        <a:lstStyle/>
        <a:p>
          <a:endParaRPr lang="en-US"/>
        </a:p>
      </dgm:t>
    </dgm:pt>
    <dgm:pt modelId="{5D8D0750-889D-4AD4-9139-951FC05DA460}">
      <dgm:prSet custT="1"/>
      <dgm:spPr/>
      <dgm:t>
        <a:bodyPr/>
        <a:lstStyle/>
        <a:p>
          <a:r>
            <a:rPr lang="en-US" sz="900" dirty="0" smtClean="0"/>
            <a:t>Database</a:t>
          </a:r>
        </a:p>
      </dgm:t>
    </dgm:pt>
    <dgm:pt modelId="{E61B35E8-72D6-47CF-8087-0977F1B2286E}" type="parTrans" cxnId="{0B9CF586-4D1A-420A-A73A-12D552EE71A2}">
      <dgm:prSet/>
      <dgm:spPr/>
      <dgm:t>
        <a:bodyPr/>
        <a:lstStyle/>
        <a:p>
          <a:endParaRPr lang="en-US"/>
        </a:p>
      </dgm:t>
    </dgm:pt>
    <dgm:pt modelId="{E5DA9604-65BA-42BD-87FE-442A27F92BAC}" type="sibTrans" cxnId="{0B9CF586-4D1A-420A-A73A-12D552EE71A2}">
      <dgm:prSet/>
      <dgm:spPr/>
      <dgm:t>
        <a:bodyPr/>
        <a:lstStyle/>
        <a:p>
          <a:endParaRPr lang="en-US"/>
        </a:p>
      </dgm:t>
    </dgm:pt>
    <dgm:pt modelId="{7E52BEDF-AFD7-4ED8-BFC5-A6633BC53438}">
      <dgm:prSet custT="1"/>
      <dgm:spPr/>
      <dgm:t>
        <a:bodyPr/>
        <a:lstStyle/>
        <a:p>
          <a:r>
            <a:rPr lang="en-US" sz="900" dirty="0" smtClean="0"/>
            <a:t>Processes</a:t>
          </a:r>
        </a:p>
      </dgm:t>
    </dgm:pt>
    <dgm:pt modelId="{5DF55C41-F52A-4B90-B867-0929579D5944}" type="parTrans" cxnId="{CE3F8992-9C5E-434D-A7FD-64202E9CD83A}">
      <dgm:prSet/>
      <dgm:spPr/>
      <dgm:t>
        <a:bodyPr/>
        <a:lstStyle/>
        <a:p>
          <a:endParaRPr lang="en-US"/>
        </a:p>
      </dgm:t>
    </dgm:pt>
    <dgm:pt modelId="{E62B0E22-54E6-41D6-8D04-24DC21C1C7EE}" type="sibTrans" cxnId="{CE3F8992-9C5E-434D-A7FD-64202E9CD83A}">
      <dgm:prSet/>
      <dgm:spPr/>
      <dgm:t>
        <a:bodyPr/>
        <a:lstStyle/>
        <a:p>
          <a:endParaRPr lang="en-US"/>
        </a:p>
      </dgm:t>
    </dgm:pt>
    <dgm:pt modelId="{1E6D0835-CCB4-4798-87EF-19A9BA05631D}">
      <dgm:prSet custT="1"/>
      <dgm:spPr/>
      <dgm:t>
        <a:bodyPr/>
        <a:lstStyle/>
        <a:p>
          <a:r>
            <a:rPr lang="en-US" sz="900" dirty="0" smtClean="0"/>
            <a:t>Investments</a:t>
          </a:r>
        </a:p>
      </dgm:t>
    </dgm:pt>
    <dgm:pt modelId="{A80E9F0A-821D-4EF4-8F34-F124FC10B01F}" type="parTrans" cxnId="{207CE3A6-5CC6-4EE5-AC94-48F18DA758A3}">
      <dgm:prSet/>
      <dgm:spPr/>
      <dgm:t>
        <a:bodyPr/>
        <a:lstStyle/>
        <a:p>
          <a:endParaRPr lang="en-US"/>
        </a:p>
      </dgm:t>
    </dgm:pt>
    <dgm:pt modelId="{475864DF-1FC4-4D0D-8996-D4938AE4100D}" type="sibTrans" cxnId="{207CE3A6-5CC6-4EE5-AC94-48F18DA758A3}">
      <dgm:prSet/>
      <dgm:spPr/>
      <dgm:t>
        <a:bodyPr/>
        <a:lstStyle/>
        <a:p>
          <a:endParaRPr lang="en-US"/>
        </a:p>
      </dgm:t>
    </dgm:pt>
    <dgm:pt modelId="{0B39CFB2-1FD4-4911-9779-072185F1C2C7}">
      <dgm:prSet custT="1"/>
      <dgm:spPr/>
      <dgm:t>
        <a:bodyPr/>
        <a:lstStyle/>
        <a:p>
          <a:r>
            <a:rPr lang="en-US" sz="900" dirty="0" smtClean="0"/>
            <a:t>Contribution Drive</a:t>
          </a:r>
        </a:p>
      </dgm:t>
    </dgm:pt>
    <dgm:pt modelId="{12148C42-3E3E-4098-86C5-9266E32ECE6F}" type="parTrans" cxnId="{830B83E0-263D-46DD-9190-E780FA97A16A}">
      <dgm:prSet/>
      <dgm:spPr/>
      <dgm:t>
        <a:bodyPr/>
        <a:lstStyle/>
        <a:p>
          <a:endParaRPr lang="en-US"/>
        </a:p>
      </dgm:t>
    </dgm:pt>
    <dgm:pt modelId="{B930FF7A-55FB-4B9A-AFCB-AA8CBA007FD8}" type="sibTrans" cxnId="{830B83E0-263D-46DD-9190-E780FA97A16A}">
      <dgm:prSet/>
      <dgm:spPr/>
      <dgm:t>
        <a:bodyPr/>
        <a:lstStyle/>
        <a:p>
          <a:endParaRPr lang="en-US"/>
        </a:p>
      </dgm:t>
    </dgm:pt>
    <dgm:pt modelId="{29F8066D-1F40-46F6-8D37-75311BCC2952}">
      <dgm:prSet custT="1"/>
      <dgm:spPr/>
      <dgm:t>
        <a:bodyPr/>
        <a:lstStyle/>
        <a:p>
          <a:r>
            <a:rPr lang="en-US" sz="900" dirty="0" smtClean="0"/>
            <a:t>Effective Customer Support Services</a:t>
          </a:r>
          <a:endParaRPr lang="en-US" sz="900" dirty="0"/>
        </a:p>
      </dgm:t>
    </dgm:pt>
    <dgm:pt modelId="{AC7DB2AB-0833-4D2A-A55F-2BD25713A231}" type="parTrans" cxnId="{5571A338-60D3-40BF-B7A5-40BB5DD71036}">
      <dgm:prSet/>
      <dgm:spPr/>
      <dgm:t>
        <a:bodyPr/>
        <a:lstStyle/>
        <a:p>
          <a:endParaRPr lang="en-US"/>
        </a:p>
      </dgm:t>
    </dgm:pt>
    <dgm:pt modelId="{AEDA71AA-3287-4F67-A49D-2862767C65B1}" type="sibTrans" cxnId="{5571A338-60D3-40BF-B7A5-40BB5DD71036}">
      <dgm:prSet/>
      <dgm:spPr/>
      <dgm:t>
        <a:bodyPr/>
        <a:lstStyle/>
        <a:p>
          <a:endParaRPr lang="en-US"/>
        </a:p>
      </dgm:t>
    </dgm:pt>
    <dgm:pt modelId="{509D9354-F90A-408E-8114-DD837CA67420}">
      <dgm:prSet/>
      <dgm:spPr/>
      <dgm:t>
        <a:bodyPr/>
        <a:lstStyle/>
        <a:p>
          <a:r>
            <a:rPr lang="en-US" dirty="0" smtClean="0"/>
            <a:t>Collection Network</a:t>
          </a:r>
        </a:p>
      </dgm:t>
    </dgm:pt>
    <dgm:pt modelId="{2020F085-CE76-49F4-BBCE-B0AC685FB934}" type="parTrans" cxnId="{51B0C9DC-25F3-4356-B12D-2B4462570589}">
      <dgm:prSet/>
      <dgm:spPr/>
      <dgm:t>
        <a:bodyPr/>
        <a:lstStyle/>
        <a:p>
          <a:endParaRPr lang="en-US"/>
        </a:p>
      </dgm:t>
    </dgm:pt>
    <dgm:pt modelId="{52DA75B5-8752-4B1A-AE27-0F7FE6910CBC}" type="sibTrans" cxnId="{51B0C9DC-25F3-4356-B12D-2B4462570589}">
      <dgm:prSet/>
      <dgm:spPr/>
      <dgm:t>
        <a:bodyPr/>
        <a:lstStyle/>
        <a:p>
          <a:endParaRPr lang="en-US"/>
        </a:p>
      </dgm:t>
    </dgm:pt>
    <dgm:pt modelId="{A592EB5D-9B7B-40DE-9A8F-00DB7D47E6C0}">
      <dgm:prSet/>
      <dgm:spPr/>
      <dgm:t>
        <a:bodyPr/>
        <a:lstStyle/>
        <a:p>
          <a:r>
            <a:rPr lang="en-US" dirty="0" smtClean="0"/>
            <a:t>Custody</a:t>
          </a:r>
        </a:p>
      </dgm:t>
    </dgm:pt>
    <dgm:pt modelId="{2FAD0B9D-C23E-42B3-B802-D4449A68A94A}" type="parTrans" cxnId="{6FE39181-640F-4F6E-B3B4-42AED2026D0C}">
      <dgm:prSet/>
      <dgm:spPr/>
      <dgm:t>
        <a:bodyPr/>
        <a:lstStyle/>
        <a:p>
          <a:endParaRPr lang="en-US"/>
        </a:p>
      </dgm:t>
    </dgm:pt>
    <dgm:pt modelId="{E232FE91-760E-49E4-9EBC-E809E57936EA}" type="sibTrans" cxnId="{6FE39181-640F-4F6E-B3B4-42AED2026D0C}">
      <dgm:prSet/>
      <dgm:spPr/>
      <dgm:t>
        <a:bodyPr/>
        <a:lstStyle/>
        <a:p>
          <a:endParaRPr lang="en-US"/>
        </a:p>
      </dgm:t>
    </dgm:pt>
    <dgm:pt modelId="{4F71DA2E-0253-44E3-8AD3-E51AD38C739B}">
      <dgm:prSet/>
      <dgm:spPr/>
      <dgm:t>
        <a:bodyPr/>
        <a:lstStyle/>
        <a:p>
          <a:r>
            <a:rPr lang="en-US" dirty="0" smtClean="0"/>
            <a:t>Database</a:t>
          </a:r>
        </a:p>
      </dgm:t>
    </dgm:pt>
    <dgm:pt modelId="{6ED9B802-A628-44FE-86A1-74EE31D09E10}" type="parTrans" cxnId="{A340213E-9D04-4918-9A42-0BEAF24786D6}">
      <dgm:prSet/>
      <dgm:spPr/>
      <dgm:t>
        <a:bodyPr/>
        <a:lstStyle/>
        <a:p>
          <a:endParaRPr lang="en-US"/>
        </a:p>
      </dgm:t>
    </dgm:pt>
    <dgm:pt modelId="{CB1FB459-E1C9-4797-AE14-B4212BE7867B}" type="sibTrans" cxnId="{A340213E-9D04-4918-9A42-0BEAF24786D6}">
      <dgm:prSet/>
      <dgm:spPr/>
      <dgm:t>
        <a:bodyPr/>
        <a:lstStyle/>
        <a:p>
          <a:endParaRPr lang="en-US"/>
        </a:p>
      </dgm:t>
    </dgm:pt>
    <dgm:pt modelId="{99A19525-7D6A-4C04-8A8E-9DC762AB840A}">
      <dgm:prSet/>
      <dgm:spPr/>
      <dgm:t>
        <a:bodyPr/>
        <a:lstStyle/>
        <a:p>
          <a:r>
            <a:rPr lang="en-US" dirty="0" smtClean="0"/>
            <a:t>Settlements</a:t>
          </a:r>
        </a:p>
      </dgm:t>
    </dgm:pt>
    <dgm:pt modelId="{8F4B36BB-7FD5-4EF7-9C0B-B22EDB012E86}" type="parTrans" cxnId="{86D63CBB-8BC5-4F03-BB80-DB7D840C23B7}">
      <dgm:prSet/>
      <dgm:spPr/>
      <dgm:t>
        <a:bodyPr/>
        <a:lstStyle/>
        <a:p>
          <a:endParaRPr lang="en-US"/>
        </a:p>
      </dgm:t>
    </dgm:pt>
    <dgm:pt modelId="{E6DC1CDE-6A80-4503-93F3-EE43EC0F8761}" type="sibTrans" cxnId="{86D63CBB-8BC5-4F03-BB80-DB7D840C23B7}">
      <dgm:prSet/>
      <dgm:spPr/>
      <dgm:t>
        <a:bodyPr/>
        <a:lstStyle/>
        <a:p>
          <a:endParaRPr lang="en-US"/>
        </a:p>
      </dgm:t>
    </dgm:pt>
    <dgm:pt modelId="{9478A51A-A272-478C-964B-C5DBB6B4316D}">
      <dgm:prSet/>
      <dgm:spPr/>
      <dgm:t>
        <a:bodyPr/>
        <a:lstStyle/>
        <a:p>
          <a:r>
            <a:rPr lang="en-US" dirty="0" smtClean="0"/>
            <a:t>Corporate Actions</a:t>
          </a:r>
          <a:endParaRPr lang="en-US" dirty="0"/>
        </a:p>
      </dgm:t>
    </dgm:pt>
    <dgm:pt modelId="{B9DEC303-AD89-4617-95A9-7B6BC423A613}" type="parTrans" cxnId="{2A8DBCB9-E711-4AE9-A9A9-D02A74D52B29}">
      <dgm:prSet/>
      <dgm:spPr/>
      <dgm:t>
        <a:bodyPr/>
        <a:lstStyle/>
        <a:p>
          <a:endParaRPr lang="en-US"/>
        </a:p>
      </dgm:t>
    </dgm:pt>
    <dgm:pt modelId="{8D687310-B47F-49B2-B915-039940AF083E}" type="sibTrans" cxnId="{2A8DBCB9-E711-4AE9-A9A9-D02A74D52B29}">
      <dgm:prSet/>
      <dgm:spPr/>
      <dgm:t>
        <a:bodyPr/>
        <a:lstStyle/>
        <a:p>
          <a:endParaRPr lang="en-US"/>
        </a:p>
      </dgm:t>
    </dgm:pt>
    <dgm:pt modelId="{740E7E70-92C4-4022-8C1E-5401D7D90205}" type="pres">
      <dgm:prSet presAssocID="{CF469180-9DD4-42B1-9D00-41D7014FD11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FFEB864-9782-427C-81BD-1DAAF37E09BB}" type="pres">
      <dgm:prSet presAssocID="{E958CFEE-5649-433F-B7E5-FB6A5E554970}" presName="compNode" presStyleCnt="0"/>
      <dgm:spPr/>
    </dgm:pt>
    <dgm:pt modelId="{77CB2E2B-4426-47D6-884F-559541D7C900}" type="pres">
      <dgm:prSet presAssocID="{E958CFEE-5649-433F-B7E5-FB6A5E554970}" presName="aNode" presStyleLbl="bgShp" presStyleIdx="0" presStyleCnt="3"/>
      <dgm:spPr/>
      <dgm:t>
        <a:bodyPr/>
        <a:lstStyle/>
        <a:p>
          <a:endParaRPr lang="en-US"/>
        </a:p>
      </dgm:t>
    </dgm:pt>
    <dgm:pt modelId="{D5C62AC2-5704-419D-8BB4-15E32DE93FFE}" type="pres">
      <dgm:prSet presAssocID="{E958CFEE-5649-433F-B7E5-FB6A5E554970}" presName="textNode" presStyleLbl="bgShp" presStyleIdx="0" presStyleCnt="3"/>
      <dgm:spPr/>
      <dgm:t>
        <a:bodyPr/>
        <a:lstStyle/>
        <a:p>
          <a:endParaRPr lang="en-US"/>
        </a:p>
      </dgm:t>
    </dgm:pt>
    <dgm:pt modelId="{88054564-7C5C-4B88-A08E-098957D4F3AA}" type="pres">
      <dgm:prSet presAssocID="{E958CFEE-5649-433F-B7E5-FB6A5E554970}" presName="compChildNode" presStyleCnt="0"/>
      <dgm:spPr/>
    </dgm:pt>
    <dgm:pt modelId="{7135D620-F068-4083-BDB8-7A9C4AD91AA2}" type="pres">
      <dgm:prSet presAssocID="{E958CFEE-5649-433F-B7E5-FB6A5E554970}" presName="theInnerList" presStyleCnt="0"/>
      <dgm:spPr/>
    </dgm:pt>
    <dgm:pt modelId="{3D4E5EED-3796-4A98-AAD0-C3D2668BE282}" type="pres">
      <dgm:prSet presAssocID="{5D8D0750-889D-4AD4-9139-951FC05DA460}" presName="childNode" presStyleLbl="node1" presStyleIdx="0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ED4C52-6BD8-493E-9E42-69495ADEC080}" type="pres">
      <dgm:prSet presAssocID="{5D8D0750-889D-4AD4-9139-951FC05DA460}" presName="aSpace2" presStyleCnt="0"/>
      <dgm:spPr/>
    </dgm:pt>
    <dgm:pt modelId="{D15088DE-8EDF-47D3-95FF-E11766955526}" type="pres">
      <dgm:prSet presAssocID="{7E52BEDF-AFD7-4ED8-BFC5-A6633BC53438}" presName="childNode" presStyleLbl="node1" presStyleIdx="1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81BFB9-D26A-442C-AABE-1E01A7441F29}" type="pres">
      <dgm:prSet presAssocID="{7E52BEDF-AFD7-4ED8-BFC5-A6633BC53438}" presName="aSpace2" presStyleCnt="0"/>
      <dgm:spPr/>
    </dgm:pt>
    <dgm:pt modelId="{D3E097AA-B673-4D74-8612-F8D53C3FBCEF}" type="pres">
      <dgm:prSet presAssocID="{1E6D0835-CCB4-4798-87EF-19A9BA05631D}" presName="childNode" presStyleLbl="node1" presStyleIdx="2" presStyleCnt="16" custLinFactY="94044" custLinFactNeighborX="-379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2AD659-8156-44DA-B5AA-86DA55F19EC6}" type="pres">
      <dgm:prSet presAssocID="{1E6D0835-CCB4-4798-87EF-19A9BA05631D}" presName="aSpace2" presStyleCnt="0"/>
      <dgm:spPr/>
    </dgm:pt>
    <dgm:pt modelId="{5D5AFB21-91FA-4B27-9266-B373F9C9C32F}" type="pres">
      <dgm:prSet presAssocID="{0B39CFB2-1FD4-4911-9779-072185F1C2C7}" presName="childNode" presStyleLbl="node1" presStyleIdx="3" presStyleCnt="16" custScaleX="92548" custLinFactY="-100000" custLinFactNeighborX="-3796" custLinFactNeighborY="-126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09876F-67D3-4E0C-AD85-D29DE5CA649F}" type="pres">
      <dgm:prSet presAssocID="{0B39CFB2-1FD4-4911-9779-072185F1C2C7}" presName="aSpace2" presStyleCnt="0"/>
      <dgm:spPr/>
    </dgm:pt>
    <dgm:pt modelId="{AB6945F2-E8E2-42E3-AE58-3AB25BD97D75}" type="pres">
      <dgm:prSet presAssocID="{29F8066D-1F40-46F6-8D37-75311BCC2952}" presName="childNode" presStyleLbl="node1" presStyleIdx="4" presStyleCnt="16" custScaleY="134666" custLinFactNeighborX="-3796" custLinFactNeighborY="-51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5ABC8E-BF70-43E9-814B-53D2C348E48E}" type="pres">
      <dgm:prSet presAssocID="{E958CFEE-5649-433F-B7E5-FB6A5E554970}" presName="aSpace" presStyleCnt="0"/>
      <dgm:spPr/>
    </dgm:pt>
    <dgm:pt modelId="{6DDD1310-8E8D-4061-8667-9A032CDFD040}" type="pres">
      <dgm:prSet presAssocID="{E4C7D120-0C4D-4EA2-9C41-F100485C1B99}" presName="compNode" presStyleCnt="0"/>
      <dgm:spPr/>
    </dgm:pt>
    <dgm:pt modelId="{90D2FF45-4265-4F57-833B-2E2498F7A580}" type="pres">
      <dgm:prSet presAssocID="{E4C7D120-0C4D-4EA2-9C41-F100485C1B99}" presName="aNode" presStyleLbl="bgShp" presStyleIdx="1" presStyleCnt="3"/>
      <dgm:spPr/>
      <dgm:t>
        <a:bodyPr/>
        <a:lstStyle/>
        <a:p>
          <a:endParaRPr lang="en-US"/>
        </a:p>
      </dgm:t>
    </dgm:pt>
    <dgm:pt modelId="{84B74836-3F0D-4AE8-A35D-95014AAF1D31}" type="pres">
      <dgm:prSet presAssocID="{E4C7D120-0C4D-4EA2-9C41-F100485C1B99}" presName="textNode" presStyleLbl="bgShp" presStyleIdx="1" presStyleCnt="3"/>
      <dgm:spPr/>
      <dgm:t>
        <a:bodyPr/>
        <a:lstStyle/>
        <a:p>
          <a:endParaRPr lang="en-US"/>
        </a:p>
      </dgm:t>
    </dgm:pt>
    <dgm:pt modelId="{0FCBC86F-D741-4040-B2A9-D2DF2E771388}" type="pres">
      <dgm:prSet presAssocID="{E4C7D120-0C4D-4EA2-9C41-F100485C1B99}" presName="compChildNode" presStyleCnt="0"/>
      <dgm:spPr/>
    </dgm:pt>
    <dgm:pt modelId="{CD1339D2-2A07-4E48-AA17-891427002471}" type="pres">
      <dgm:prSet presAssocID="{E4C7D120-0C4D-4EA2-9C41-F100485C1B99}" presName="theInnerList" presStyleCnt="0"/>
      <dgm:spPr/>
    </dgm:pt>
    <dgm:pt modelId="{1D2BB3D6-A0BA-4B08-BD39-BFA64E9657F1}" type="pres">
      <dgm:prSet presAssocID="{3A1CEC01-EECB-4C82-A7FA-5AEB9A9E0637}" presName="childNode" presStyleLbl="node1" presStyleIdx="5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0885EC-F9B2-42FD-BC0E-E32E1047F5E7}" type="pres">
      <dgm:prSet presAssocID="{3A1CEC01-EECB-4C82-A7FA-5AEB9A9E0637}" presName="aSpace2" presStyleCnt="0"/>
      <dgm:spPr/>
    </dgm:pt>
    <dgm:pt modelId="{16F514C1-D6EA-40C3-AE88-5073ED7D8DBF}" type="pres">
      <dgm:prSet presAssocID="{59E82EFD-7EF6-4EF0-A5F5-914A4B703BC6}" presName="childNode" presStyleLbl="node1" presStyleIdx="6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DA660-5A4B-44E0-85C8-70B15F4EE32A}" type="pres">
      <dgm:prSet presAssocID="{59E82EFD-7EF6-4EF0-A5F5-914A4B703BC6}" presName="aSpace2" presStyleCnt="0"/>
      <dgm:spPr/>
    </dgm:pt>
    <dgm:pt modelId="{2EDC1523-593B-44DA-B27F-0D67ADA80246}" type="pres">
      <dgm:prSet presAssocID="{19EC4240-6496-40E9-93DA-17C09609CABF}" presName="childNode" presStyleLbl="node1" presStyleIdx="7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AFB61-5578-4E37-B1C5-E27513FFAC29}" type="pres">
      <dgm:prSet presAssocID="{19EC4240-6496-40E9-93DA-17C09609CABF}" presName="aSpace2" presStyleCnt="0"/>
      <dgm:spPr/>
    </dgm:pt>
    <dgm:pt modelId="{3F03D2C6-2645-4356-AE92-3402FA21A443}" type="pres">
      <dgm:prSet presAssocID="{D87BBC0D-981D-4AAE-B878-F0A354EB0D22}" presName="childNode" presStyleLbl="node1" presStyleIdx="8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D169AF-09E8-491D-8A82-2FAAFBF6EE08}" type="pres">
      <dgm:prSet presAssocID="{D87BBC0D-981D-4AAE-B878-F0A354EB0D22}" presName="aSpace2" presStyleCnt="0"/>
      <dgm:spPr/>
    </dgm:pt>
    <dgm:pt modelId="{B5B9E7A7-CF33-4D24-967C-D21C1B38BE60}" type="pres">
      <dgm:prSet presAssocID="{EDD1C2AE-5AB5-4AE8-A070-7721C284F627}" presName="childNode" presStyleLbl="node1" presStyleIdx="9" presStyleCnt="16" custScaleX="1137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A61B36-796A-4D4A-B74B-55E82BBE8FD6}" type="pres">
      <dgm:prSet presAssocID="{E4C7D120-0C4D-4EA2-9C41-F100485C1B99}" presName="aSpace" presStyleCnt="0"/>
      <dgm:spPr/>
    </dgm:pt>
    <dgm:pt modelId="{6DDE9405-E84C-4AD3-B424-4DD430606671}" type="pres">
      <dgm:prSet presAssocID="{CA883E68-BDF5-4510-BD6E-16B227330A86}" presName="compNode" presStyleCnt="0"/>
      <dgm:spPr/>
    </dgm:pt>
    <dgm:pt modelId="{C20DC9BF-86D6-4495-9FC8-454FDB3231DD}" type="pres">
      <dgm:prSet presAssocID="{CA883E68-BDF5-4510-BD6E-16B227330A86}" presName="aNode" presStyleLbl="bgShp" presStyleIdx="2" presStyleCnt="3"/>
      <dgm:spPr/>
      <dgm:t>
        <a:bodyPr/>
        <a:lstStyle/>
        <a:p>
          <a:endParaRPr lang="en-US"/>
        </a:p>
      </dgm:t>
    </dgm:pt>
    <dgm:pt modelId="{9E2FC2D2-5527-4853-96CB-94D65FD2E63C}" type="pres">
      <dgm:prSet presAssocID="{CA883E68-BDF5-4510-BD6E-16B227330A86}" presName="textNode" presStyleLbl="bgShp" presStyleIdx="2" presStyleCnt="3"/>
      <dgm:spPr/>
      <dgm:t>
        <a:bodyPr/>
        <a:lstStyle/>
        <a:p>
          <a:endParaRPr lang="en-US"/>
        </a:p>
      </dgm:t>
    </dgm:pt>
    <dgm:pt modelId="{4EA2A8BB-9520-4B43-8660-EAE784FC56E5}" type="pres">
      <dgm:prSet presAssocID="{CA883E68-BDF5-4510-BD6E-16B227330A86}" presName="compChildNode" presStyleCnt="0"/>
      <dgm:spPr/>
    </dgm:pt>
    <dgm:pt modelId="{EBAD447E-E616-49D6-B3D5-2E32BF231C55}" type="pres">
      <dgm:prSet presAssocID="{CA883E68-BDF5-4510-BD6E-16B227330A86}" presName="theInnerList" presStyleCnt="0"/>
      <dgm:spPr/>
    </dgm:pt>
    <dgm:pt modelId="{8696E815-B066-423B-AAE4-BDF4739A19C0}" type="pres">
      <dgm:prSet presAssocID="{509D9354-F90A-408E-8114-DD837CA67420}" presName="childNode" presStyleLbl="node1" presStyleIdx="10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754B8B-A609-4549-A459-B7065150F447}" type="pres">
      <dgm:prSet presAssocID="{509D9354-F90A-408E-8114-DD837CA67420}" presName="aSpace2" presStyleCnt="0"/>
      <dgm:spPr/>
    </dgm:pt>
    <dgm:pt modelId="{AACA8BFB-1AA1-4621-9E58-9FA422F6419E}" type="pres">
      <dgm:prSet presAssocID="{A592EB5D-9B7B-40DE-9A8F-00DB7D47E6C0}" presName="childNode" presStyleLbl="node1" presStyleIdx="11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391EF4-66A3-453A-8614-E12575A5492E}" type="pres">
      <dgm:prSet presAssocID="{A592EB5D-9B7B-40DE-9A8F-00DB7D47E6C0}" presName="aSpace2" presStyleCnt="0"/>
      <dgm:spPr/>
    </dgm:pt>
    <dgm:pt modelId="{9624AD91-DE33-4040-9C8F-D8E3607FD47D}" type="pres">
      <dgm:prSet presAssocID="{4F71DA2E-0253-44E3-8AD3-E51AD38C739B}" presName="childNode" presStyleLbl="node1" presStyleIdx="12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B5E612-81A0-4EB7-B858-5467ACD1A932}" type="pres">
      <dgm:prSet presAssocID="{4F71DA2E-0253-44E3-8AD3-E51AD38C739B}" presName="aSpace2" presStyleCnt="0"/>
      <dgm:spPr/>
    </dgm:pt>
    <dgm:pt modelId="{B78D6D46-A309-42FE-8F1E-87510E825383}" type="pres">
      <dgm:prSet presAssocID="{99A19525-7D6A-4C04-8A8E-9DC762AB840A}" presName="childNode" presStyleLbl="node1" presStyleIdx="13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ABFBA4-2DDF-4B7C-91EE-FD2B08A0E91E}" type="pres">
      <dgm:prSet presAssocID="{99A19525-7D6A-4C04-8A8E-9DC762AB840A}" presName="aSpace2" presStyleCnt="0"/>
      <dgm:spPr/>
    </dgm:pt>
    <dgm:pt modelId="{A1F7B44E-1D17-49B8-8DF0-7EA058403E6C}" type="pres">
      <dgm:prSet presAssocID="{9478A51A-A272-478C-964B-C5DBB6B4316D}" presName="childNode" presStyleLbl="node1" presStyleIdx="14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77ABAF-0EF4-44D4-8081-96711DB4B248}" type="pres">
      <dgm:prSet presAssocID="{9478A51A-A272-478C-964B-C5DBB6B4316D}" presName="aSpace2" presStyleCnt="0"/>
      <dgm:spPr/>
    </dgm:pt>
    <dgm:pt modelId="{C53C7162-2762-49F4-9A98-412F3FE73BFC}" type="pres">
      <dgm:prSet presAssocID="{DCE0B325-E130-4E25-9F5D-EC70B975B497}" presName="childNode" presStyleLbl="node1" presStyleIdx="15" presStyleCnt="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D545BE-8713-49EE-BC69-EDE7A26A8174}" type="presOf" srcId="{3A1CEC01-EECB-4C82-A7FA-5AEB9A9E0637}" destId="{1D2BB3D6-A0BA-4B08-BD39-BFA64E9657F1}" srcOrd="0" destOrd="0" presId="urn:microsoft.com/office/officeart/2005/8/layout/lProcess2"/>
    <dgm:cxn modelId="{F5061411-FFBC-4282-9CC2-19ED26FE57A1}" type="presOf" srcId="{CF469180-9DD4-42B1-9D00-41D7014FD11E}" destId="{740E7E70-92C4-4022-8C1E-5401D7D90205}" srcOrd="0" destOrd="0" presId="urn:microsoft.com/office/officeart/2005/8/layout/lProcess2"/>
    <dgm:cxn modelId="{51B0C9DC-25F3-4356-B12D-2B4462570589}" srcId="{CA883E68-BDF5-4510-BD6E-16B227330A86}" destId="{509D9354-F90A-408E-8114-DD837CA67420}" srcOrd="0" destOrd="0" parTransId="{2020F085-CE76-49F4-BBCE-B0AC685FB934}" sibTransId="{52DA75B5-8752-4B1A-AE27-0F7FE6910CBC}"/>
    <dgm:cxn modelId="{2A3AA450-43AD-467B-A165-A4D7D2C02200}" type="presOf" srcId="{7E52BEDF-AFD7-4ED8-BFC5-A6633BC53438}" destId="{D15088DE-8EDF-47D3-95FF-E11766955526}" srcOrd="0" destOrd="0" presId="urn:microsoft.com/office/officeart/2005/8/layout/lProcess2"/>
    <dgm:cxn modelId="{024ADC6B-EB9A-4F5E-A33B-28B94DF606E3}" type="presOf" srcId="{509D9354-F90A-408E-8114-DD837CA67420}" destId="{8696E815-B066-423B-AAE4-BDF4739A19C0}" srcOrd="0" destOrd="0" presId="urn:microsoft.com/office/officeart/2005/8/layout/lProcess2"/>
    <dgm:cxn modelId="{A7784CF0-A2FA-4282-B5DC-617564907753}" type="presOf" srcId="{19EC4240-6496-40E9-93DA-17C09609CABF}" destId="{2EDC1523-593B-44DA-B27F-0D67ADA80246}" srcOrd="0" destOrd="0" presId="urn:microsoft.com/office/officeart/2005/8/layout/lProcess2"/>
    <dgm:cxn modelId="{283B7CDB-027C-4D36-AA13-42671A752C1B}" type="presOf" srcId="{1E6D0835-CCB4-4798-87EF-19A9BA05631D}" destId="{D3E097AA-B673-4D74-8612-F8D53C3FBCEF}" srcOrd="0" destOrd="0" presId="urn:microsoft.com/office/officeart/2005/8/layout/lProcess2"/>
    <dgm:cxn modelId="{A3DCD525-7E20-4E4D-806D-F7633278A87B}" srcId="{E4C7D120-0C4D-4EA2-9C41-F100485C1B99}" destId="{59E82EFD-7EF6-4EF0-A5F5-914A4B703BC6}" srcOrd="1" destOrd="0" parTransId="{A895D10C-1458-43F5-9682-AB3DE0C17D0F}" sibTransId="{499B3A76-F2B1-4F9C-84DF-8CB47CFA70D6}"/>
    <dgm:cxn modelId="{37570B35-B143-4B0C-AA5A-84D9767B59B4}" type="presOf" srcId="{CA883E68-BDF5-4510-BD6E-16B227330A86}" destId="{9E2FC2D2-5527-4853-96CB-94D65FD2E63C}" srcOrd="1" destOrd="0" presId="urn:microsoft.com/office/officeart/2005/8/layout/lProcess2"/>
    <dgm:cxn modelId="{6FE39181-640F-4F6E-B3B4-42AED2026D0C}" srcId="{CA883E68-BDF5-4510-BD6E-16B227330A86}" destId="{A592EB5D-9B7B-40DE-9A8F-00DB7D47E6C0}" srcOrd="1" destOrd="0" parTransId="{2FAD0B9D-C23E-42B3-B802-D4449A68A94A}" sibTransId="{E232FE91-760E-49E4-9EBC-E809E57936EA}"/>
    <dgm:cxn modelId="{CE3F8992-9C5E-434D-A7FD-64202E9CD83A}" srcId="{E958CFEE-5649-433F-B7E5-FB6A5E554970}" destId="{7E52BEDF-AFD7-4ED8-BFC5-A6633BC53438}" srcOrd="1" destOrd="0" parTransId="{5DF55C41-F52A-4B90-B867-0929579D5944}" sibTransId="{E62B0E22-54E6-41D6-8D04-24DC21C1C7EE}"/>
    <dgm:cxn modelId="{36540712-7A31-4586-A75C-5CA4A0F17137}" type="presOf" srcId="{E4C7D120-0C4D-4EA2-9C41-F100485C1B99}" destId="{84B74836-3F0D-4AE8-A35D-95014AAF1D31}" srcOrd="1" destOrd="0" presId="urn:microsoft.com/office/officeart/2005/8/layout/lProcess2"/>
    <dgm:cxn modelId="{5571A338-60D3-40BF-B7A5-40BB5DD71036}" srcId="{E958CFEE-5649-433F-B7E5-FB6A5E554970}" destId="{29F8066D-1F40-46F6-8D37-75311BCC2952}" srcOrd="4" destOrd="0" parTransId="{AC7DB2AB-0833-4D2A-A55F-2BD25713A231}" sibTransId="{AEDA71AA-3287-4F67-A49D-2862767C65B1}"/>
    <dgm:cxn modelId="{B9FBC625-A922-4B6D-92AE-B2BA55DFB940}" srcId="{CF469180-9DD4-42B1-9D00-41D7014FD11E}" destId="{E4C7D120-0C4D-4EA2-9C41-F100485C1B99}" srcOrd="1" destOrd="0" parTransId="{3FA3D309-910A-4EEC-9016-9FFF3F21A610}" sibTransId="{DF21DD04-53FE-4149-A1EE-E04CBF83D3FB}"/>
    <dgm:cxn modelId="{A340213E-9D04-4918-9A42-0BEAF24786D6}" srcId="{CA883E68-BDF5-4510-BD6E-16B227330A86}" destId="{4F71DA2E-0253-44E3-8AD3-E51AD38C739B}" srcOrd="2" destOrd="0" parTransId="{6ED9B802-A628-44FE-86A1-74EE31D09E10}" sibTransId="{CB1FB459-E1C9-4797-AE14-B4212BE7867B}"/>
    <dgm:cxn modelId="{DB33DF73-67E8-4743-A467-38A705CD3567}" type="presOf" srcId="{4F71DA2E-0253-44E3-8AD3-E51AD38C739B}" destId="{9624AD91-DE33-4040-9C8F-D8E3607FD47D}" srcOrd="0" destOrd="0" presId="urn:microsoft.com/office/officeart/2005/8/layout/lProcess2"/>
    <dgm:cxn modelId="{EC2C3B48-50BF-4F1E-B18D-16040AA91239}" type="presOf" srcId="{A592EB5D-9B7B-40DE-9A8F-00DB7D47E6C0}" destId="{AACA8BFB-1AA1-4621-9E58-9FA422F6419E}" srcOrd="0" destOrd="0" presId="urn:microsoft.com/office/officeart/2005/8/layout/lProcess2"/>
    <dgm:cxn modelId="{D540EA1F-E923-406B-AA96-0E8964EF9653}" srcId="{E4C7D120-0C4D-4EA2-9C41-F100485C1B99}" destId="{D87BBC0D-981D-4AAE-B878-F0A354EB0D22}" srcOrd="3" destOrd="0" parTransId="{ABD7093C-AD6C-410C-B8B1-79000DF92A9F}" sibTransId="{2DDB60BD-9AFF-4E58-859B-78158381800D}"/>
    <dgm:cxn modelId="{49EE4E9D-94FC-4B32-9846-C25AB54B0E1B}" srcId="{E4C7D120-0C4D-4EA2-9C41-F100485C1B99}" destId="{EDD1C2AE-5AB5-4AE8-A070-7721C284F627}" srcOrd="4" destOrd="0" parTransId="{ED565E96-BD94-490D-B0E8-AC8FA0BC80ED}" sibTransId="{78DF22BB-F5EA-4CB1-B1EA-5BFAB5D219EC}"/>
    <dgm:cxn modelId="{830B83E0-263D-46DD-9190-E780FA97A16A}" srcId="{E958CFEE-5649-433F-B7E5-FB6A5E554970}" destId="{0B39CFB2-1FD4-4911-9779-072185F1C2C7}" srcOrd="3" destOrd="0" parTransId="{12148C42-3E3E-4098-86C5-9266E32ECE6F}" sibTransId="{B930FF7A-55FB-4B9A-AFCB-AA8CBA007FD8}"/>
    <dgm:cxn modelId="{2A8DBCB9-E711-4AE9-A9A9-D02A74D52B29}" srcId="{CA883E68-BDF5-4510-BD6E-16B227330A86}" destId="{9478A51A-A272-478C-964B-C5DBB6B4316D}" srcOrd="4" destOrd="0" parTransId="{B9DEC303-AD89-4617-95A9-7B6BC423A613}" sibTransId="{8D687310-B47F-49B2-B915-039940AF083E}"/>
    <dgm:cxn modelId="{D761896C-4E40-42B3-BF03-CF00AF23FD2E}" type="presOf" srcId="{99A19525-7D6A-4C04-8A8E-9DC762AB840A}" destId="{B78D6D46-A309-42FE-8F1E-87510E825383}" srcOrd="0" destOrd="0" presId="urn:microsoft.com/office/officeart/2005/8/layout/lProcess2"/>
    <dgm:cxn modelId="{210C56DF-B2DA-4BE2-8D12-727FBEC871D5}" type="presOf" srcId="{D87BBC0D-981D-4AAE-B878-F0A354EB0D22}" destId="{3F03D2C6-2645-4356-AE92-3402FA21A443}" srcOrd="0" destOrd="0" presId="urn:microsoft.com/office/officeart/2005/8/layout/lProcess2"/>
    <dgm:cxn modelId="{0B9CF586-4D1A-420A-A73A-12D552EE71A2}" srcId="{E958CFEE-5649-433F-B7E5-FB6A5E554970}" destId="{5D8D0750-889D-4AD4-9139-951FC05DA460}" srcOrd="0" destOrd="0" parTransId="{E61B35E8-72D6-47CF-8087-0977F1B2286E}" sibTransId="{E5DA9604-65BA-42BD-87FE-442A27F92BAC}"/>
    <dgm:cxn modelId="{AA09B954-7878-41CE-8B37-38C88F3A16A7}" type="presOf" srcId="{EDD1C2AE-5AB5-4AE8-A070-7721C284F627}" destId="{B5B9E7A7-CF33-4D24-967C-D21C1B38BE60}" srcOrd="0" destOrd="0" presId="urn:microsoft.com/office/officeart/2005/8/layout/lProcess2"/>
    <dgm:cxn modelId="{C9E27FE7-BEF1-4829-8D32-09A66029710F}" type="presOf" srcId="{0B39CFB2-1FD4-4911-9779-072185F1C2C7}" destId="{5D5AFB21-91FA-4B27-9266-B373F9C9C32F}" srcOrd="0" destOrd="0" presId="urn:microsoft.com/office/officeart/2005/8/layout/lProcess2"/>
    <dgm:cxn modelId="{C8D6365D-2AD4-4FF9-BF36-A1A8E2069928}" type="presOf" srcId="{CA883E68-BDF5-4510-BD6E-16B227330A86}" destId="{C20DC9BF-86D6-4495-9FC8-454FDB3231DD}" srcOrd="0" destOrd="0" presId="urn:microsoft.com/office/officeart/2005/8/layout/lProcess2"/>
    <dgm:cxn modelId="{8B04D44F-0495-4DD5-9353-B46D337EFA0E}" type="presOf" srcId="{59E82EFD-7EF6-4EF0-A5F5-914A4B703BC6}" destId="{16F514C1-D6EA-40C3-AE88-5073ED7D8DBF}" srcOrd="0" destOrd="0" presId="urn:microsoft.com/office/officeart/2005/8/layout/lProcess2"/>
    <dgm:cxn modelId="{207CE3A6-5CC6-4EE5-AC94-48F18DA758A3}" srcId="{E958CFEE-5649-433F-B7E5-FB6A5E554970}" destId="{1E6D0835-CCB4-4798-87EF-19A9BA05631D}" srcOrd="2" destOrd="0" parTransId="{A80E9F0A-821D-4EF4-8F34-F124FC10B01F}" sibTransId="{475864DF-1FC4-4D0D-8996-D4938AE4100D}"/>
    <dgm:cxn modelId="{E7E9D0E3-7FEE-45D0-BF2D-5BAEAD27597A}" type="presOf" srcId="{E958CFEE-5649-433F-B7E5-FB6A5E554970}" destId="{77CB2E2B-4426-47D6-884F-559541D7C900}" srcOrd="0" destOrd="0" presId="urn:microsoft.com/office/officeart/2005/8/layout/lProcess2"/>
    <dgm:cxn modelId="{7B9D604D-521C-4FC0-BCCE-BCB06A26B243}" type="presOf" srcId="{DCE0B325-E130-4E25-9F5D-EC70B975B497}" destId="{C53C7162-2762-49F4-9A98-412F3FE73BFC}" srcOrd="0" destOrd="0" presId="urn:microsoft.com/office/officeart/2005/8/layout/lProcess2"/>
    <dgm:cxn modelId="{27FD5152-3F8D-4DCD-BD1A-224D105E1C1C}" type="presOf" srcId="{5D8D0750-889D-4AD4-9139-951FC05DA460}" destId="{3D4E5EED-3796-4A98-AAD0-C3D2668BE282}" srcOrd="0" destOrd="0" presId="urn:microsoft.com/office/officeart/2005/8/layout/lProcess2"/>
    <dgm:cxn modelId="{CAE3E294-B527-484D-B18C-A56114ABECD8}" srcId="{CF469180-9DD4-42B1-9D00-41D7014FD11E}" destId="{E958CFEE-5649-433F-B7E5-FB6A5E554970}" srcOrd="0" destOrd="0" parTransId="{559B373A-936C-4BC0-B26B-ABDE8D44C86D}" sibTransId="{E962A252-B516-415B-B6C6-0DAD6D9C5E1C}"/>
    <dgm:cxn modelId="{192EA479-1DC5-4670-A004-2CC9F9C97FB4}" type="presOf" srcId="{E958CFEE-5649-433F-B7E5-FB6A5E554970}" destId="{D5C62AC2-5704-419D-8BB4-15E32DE93FFE}" srcOrd="1" destOrd="0" presId="urn:microsoft.com/office/officeart/2005/8/layout/lProcess2"/>
    <dgm:cxn modelId="{29523EBD-1BA3-4147-9FE3-1346DBF56654}" type="presOf" srcId="{E4C7D120-0C4D-4EA2-9C41-F100485C1B99}" destId="{90D2FF45-4265-4F57-833B-2E2498F7A580}" srcOrd="0" destOrd="0" presId="urn:microsoft.com/office/officeart/2005/8/layout/lProcess2"/>
    <dgm:cxn modelId="{0860B2D9-0A14-48C1-8528-CCDF4D29632D}" type="presOf" srcId="{29F8066D-1F40-46F6-8D37-75311BCC2952}" destId="{AB6945F2-E8E2-42E3-AE58-3AB25BD97D75}" srcOrd="0" destOrd="0" presId="urn:microsoft.com/office/officeart/2005/8/layout/lProcess2"/>
    <dgm:cxn modelId="{88AD1254-AACC-4ADC-A6C2-A70218F0B0ED}" srcId="{CF469180-9DD4-42B1-9D00-41D7014FD11E}" destId="{CA883E68-BDF5-4510-BD6E-16B227330A86}" srcOrd="2" destOrd="0" parTransId="{D71A5546-6D7E-4161-B489-36328B2D8363}" sibTransId="{3C8C6DBD-95D8-4726-ACE7-DE57B8B1D7D9}"/>
    <dgm:cxn modelId="{3F745EB7-F38B-46B7-8FCF-61FFE73A6F3C}" srcId="{E4C7D120-0C4D-4EA2-9C41-F100485C1B99}" destId="{19EC4240-6496-40E9-93DA-17C09609CABF}" srcOrd="2" destOrd="0" parTransId="{A1AA9F0F-F175-426F-B5D3-23659E4E7DB7}" sibTransId="{91028D8A-9EF2-4758-A132-930D32E4B4D7}"/>
    <dgm:cxn modelId="{29B1178A-F370-4587-9568-6432014194E7}" type="presOf" srcId="{9478A51A-A272-478C-964B-C5DBB6B4316D}" destId="{A1F7B44E-1D17-49B8-8DF0-7EA058403E6C}" srcOrd="0" destOrd="0" presId="urn:microsoft.com/office/officeart/2005/8/layout/lProcess2"/>
    <dgm:cxn modelId="{4DCCD959-EF69-4856-A70A-94AE9C5679DC}" srcId="{CA883E68-BDF5-4510-BD6E-16B227330A86}" destId="{DCE0B325-E130-4E25-9F5D-EC70B975B497}" srcOrd="5" destOrd="0" parTransId="{00C02927-31B8-4C7C-AA40-9181778E42CD}" sibTransId="{297DEAA3-1245-4E3E-A3FE-16C40977F250}"/>
    <dgm:cxn modelId="{86D63CBB-8BC5-4F03-BB80-DB7D840C23B7}" srcId="{CA883E68-BDF5-4510-BD6E-16B227330A86}" destId="{99A19525-7D6A-4C04-8A8E-9DC762AB840A}" srcOrd="3" destOrd="0" parTransId="{8F4B36BB-7FD5-4EF7-9C0B-B22EDB012E86}" sibTransId="{E6DC1CDE-6A80-4503-93F3-EE43EC0F8761}"/>
    <dgm:cxn modelId="{8B32FB8B-9215-47E8-94C0-C929ABF3B4CC}" srcId="{E4C7D120-0C4D-4EA2-9C41-F100485C1B99}" destId="{3A1CEC01-EECB-4C82-A7FA-5AEB9A9E0637}" srcOrd="0" destOrd="0" parTransId="{B0F32113-F489-4E92-BE65-C86612037BFF}" sibTransId="{CCCFD7C0-E69A-4845-BAEB-C9B0DE97CACF}"/>
    <dgm:cxn modelId="{3082CF6D-AD37-4A6A-9199-CBF0343BE8AE}" type="presParOf" srcId="{740E7E70-92C4-4022-8C1E-5401D7D90205}" destId="{BFFEB864-9782-427C-81BD-1DAAF37E09BB}" srcOrd="0" destOrd="0" presId="urn:microsoft.com/office/officeart/2005/8/layout/lProcess2"/>
    <dgm:cxn modelId="{E13A2A86-FFAC-44A2-811B-ABC6AC115C9E}" type="presParOf" srcId="{BFFEB864-9782-427C-81BD-1DAAF37E09BB}" destId="{77CB2E2B-4426-47D6-884F-559541D7C900}" srcOrd="0" destOrd="0" presId="urn:microsoft.com/office/officeart/2005/8/layout/lProcess2"/>
    <dgm:cxn modelId="{9BE527B1-9C93-4862-8AF8-B2AEF3F5DBAB}" type="presParOf" srcId="{BFFEB864-9782-427C-81BD-1DAAF37E09BB}" destId="{D5C62AC2-5704-419D-8BB4-15E32DE93FFE}" srcOrd="1" destOrd="0" presId="urn:microsoft.com/office/officeart/2005/8/layout/lProcess2"/>
    <dgm:cxn modelId="{519B9A89-6B60-4A4A-B0B6-7B19877B4C7B}" type="presParOf" srcId="{BFFEB864-9782-427C-81BD-1DAAF37E09BB}" destId="{88054564-7C5C-4B88-A08E-098957D4F3AA}" srcOrd="2" destOrd="0" presId="urn:microsoft.com/office/officeart/2005/8/layout/lProcess2"/>
    <dgm:cxn modelId="{0BE6881D-B069-4FED-A1E9-0FD21C0C804B}" type="presParOf" srcId="{88054564-7C5C-4B88-A08E-098957D4F3AA}" destId="{7135D620-F068-4083-BDB8-7A9C4AD91AA2}" srcOrd="0" destOrd="0" presId="urn:microsoft.com/office/officeart/2005/8/layout/lProcess2"/>
    <dgm:cxn modelId="{7603C8CA-F05B-4451-BB4E-9CA025D5E015}" type="presParOf" srcId="{7135D620-F068-4083-BDB8-7A9C4AD91AA2}" destId="{3D4E5EED-3796-4A98-AAD0-C3D2668BE282}" srcOrd="0" destOrd="0" presId="urn:microsoft.com/office/officeart/2005/8/layout/lProcess2"/>
    <dgm:cxn modelId="{41CCA118-7409-4A9C-96BF-33DB7C3E96E0}" type="presParOf" srcId="{7135D620-F068-4083-BDB8-7A9C4AD91AA2}" destId="{7FED4C52-6BD8-493E-9E42-69495ADEC080}" srcOrd="1" destOrd="0" presId="urn:microsoft.com/office/officeart/2005/8/layout/lProcess2"/>
    <dgm:cxn modelId="{AA7A1CAD-6713-45FD-BB70-3E657335E942}" type="presParOf" srcId="{7135D620-F068-4083-BDB8-7A9C4AD91AA2}" destId="{D15088DE-8EDF-47D3-95FF-E11766955526}" srcOrd="2" destOrd="0" presId="urn:microsoft.com/office/officeart/2005/8/layout/lProcess2"/>
    <dgm:cxn modelId="{C8D14C58-0417-4693-87E7-A9B7CB6C3B09}" type="presParOf" srcId="{7135D620-F068-4083-BDB8-7A9C4AD91AA2}" destId="{9F81BFB9-D26A-442C-AABE-1E01A7441F29}" srcOrd="3" destOrd="0" presId="urn:microsoft.com/office/officeart/2005/8/layout/lProcess2"/>
    <dgm:cxn modelId="{08F21159-CCA9-4254-B5D6-5CE111E0B597}" type="presParOf" srcId="{7135D620-F068-4083-BDB8-7A9C4AD91AA2}" destId="{D3E097AA-B673-4D74-8612-F8D53C3FBCEF}" srcOrd="4" destOrd="0" presId="urn:microsoft.com/office/officeart/2005/8/layout/lProcess2"/>
    <dgm:cxn modelId="{F7470B16-B694-48CE-AA35-E56541B305BB}" type="presParOf" srcId="{7135D620-F068-4083-BDB8-7A9C4AD91AA2}" destId="{732AD659-8156-44DA-B5AA-86DA55F19EC6}" srcOrd="5" destOrd="0" presId="urn:microsoft.com/office/officeart/2005/8/layout/lProcess2"/>
    <dgm:cxn modelId="{7AD61E58-DB49-43D9-86DE-0974553BABEE}" type="presParOf" srcId="{7135D620-F068-4083-BDB8-7A9C4AD91AA2}" destId="{5D5AFB21-91FA-4B27-9266-B373F9C9C32F}" srcOrd="6" destOrd="0" presId="urn:microsoft.com/office/officeart/2005/8/layout/lProcess2"/>
    <dgm:cxn modelId="{7E85955E-24E6-4518-84D1-25CAC3C82735}" type="presParOf" srcId="{7135D620-F068-4083-BDB8-7A9C4AD91AA2}" destId="{1C09876F-67D3-4E0C-AD85-D29DE5CA649F}" srcOrd="7" destOrd="0" presId="urn:microsoft.com/office/officeart/2005/8/layout/lProcess2"/>
    <dgm:cxn modelId="{6664166C-7327-496A-B472-8ECE817B2030}" type="presParOf" srcId="{7135D620-F068-4083-BDB8-7A9C4AD91AA2}" destId="{AB6945F2-E8E2-42E3-AE58-3AB25BD97D75}" srcOrd="8" destOrd="0" presId="urn:microsoft.com/office/officeart/2005/8/layout/lProcess2"/>
    <dgm:cxn modelId="{D2DC90FC-8457-4422-B7DD-6A0FE613EDB8}" type="presParOf" srcId="{740E7E70-92C4-4022-8C1E-5401D7D90205}" destId="{415ABC8E-BF70-43E9-814B-53D2C348E48E}" srcOrd="1" destOrd="0" presId="urn:microsoft.com/office/officeart/2005/8/layout/lProcess2"/>
    <dgm:cxn modelId="{028E91CA-8EB8-47FC-83B0-E1D3A86A2404}" type="presParOf" srcId="{740E7E70-92C4-4022-8C1E-5401D7D90205}" destId="{6DDD1310-8E8D-4061-8667-9A032CDFD040}" srcOrd="2" destOrd="0" presId="urn:microsoft.com/office/officeart/2005/8/layout/lProcess2"/>
    <dgm:cxn modelId="{AEEC0E23-5B1A-4E42-AE1C-17C43B48CC3D}" type="presParOf" srcId="{6DDD1310-8E8D-4061-8667-9A032CDFD040}" destId="{90D2FF45-4265-4F57-833B-2E2498F7A580}" srcOrd="0" destOrd="0" presId="urn:microsoft.com/office/officeart/2005/8/layout/lProcess2"/>
    <dgm:cxn modelId="{ED05951A-0325-4B6B-A976-49B0376D7AD8}" type="presParOf" srcId="{6DDD1310-8E8D-4061-8667-9A032CDFD040}" destId="{84B74836-3F0D-4AE8-A35D-95014AAF1D31}" srcOrd="1" destOrd="0" presId="urn:microsoft.com/office/officeart/2005/8/layout/lProcess2"/>
    <dgm:cxn modelId="{F7E1CDEF-AD3E-4F6F-9F40-86F7837DCEF5}" type="presParOf" srcId="{6DDD1310-8E8D-4061-8667-9A032CDFD040}" destId="{0FCBC86F-D741-4040-B2A9-D2DF2E771388}" srcOrd="2" destOrd="0" presId="urn:microsoft.com/office/officeart/2005/8/layout/lProcess2"/>
    <dgm:cxn modelId="{A59D177D-0D97-46E9-98DA-F199CED20084}" type="presParOf" srcId="{0FCBC86F-D741-4040-B2A9-D2DF2E771388}" destId="{CD1339D2-2A07-4E48-AA17-891427002471}" srcOrd="0" destOrd="0" presId="urn:microsoft.com/office/officeart/2005/8/layout/lProcess2"/>
    <dgm:cxn modelId="{23C06058-52DF-4EF8-8843-CD7D9A3408DE}" type="presParOf" srcId="{CD1339D2-2A07-4E48-AA17-891427002471}" destId="{1D2BB3D6-A0BA-4B08-BD39-BFA64E9657F1}" srcOrd="0" destOrd="0" presId="urn:microsoft.com/office/officeart/2005/8/layout/lProcess2"/>
    <dgm:cxn modelId="{D9057490-3FF6-4EB8-AFB9-C9BC55F8140D}" type="presParOf" srcId="{CD1339D2-2A07-4E48-AA17-891427002471}" destId="{A70885EC-F9B2-42FD-BC0E-E32E1047F5E7}" srcOrd="1" destOrd="0" presId="urn:microsoft.com/office/officeart/2005/8/layout/lProcess2"/>
    <dgm:cxn modelId="{A86F95EE-AA8B-4DF0-9C4C-E8AD32DCC6CE}" type="presParOf" srcId="{CD1339D2-2A07-4E48-AA17-891427002471}" destId="{16F514C1-D6EA-40C3-AE88-5073ED7D8DBF}" srcOrd="2" destOrd="0" presId="urn:microsoft.com/office/officeart/2005/8/layout/lProcess2"/>
    <dgm:cxn modelId="{79A598DA-6425-4CE8-A230-BB8DDB6E6BAD}" type="presParOf" srcId="{CD1339D2-2A07-4E48-AA17-891427002471}" destId="{C11DA660-5A4B-44E0-85C8-70B15F4EE32A}" srcOrd="3" destOrd="0" presId="urn:microsoft.com/office/officeart/2005/8/layout/lProcess2"/>
    <dgm:cxn modelId="{2E352976-CF3E-4C93-B8AD-0D75FD4B6DA5}" type="presParOf" srcId="{CD1339D2-2A07-4E48-AA17-891427002471}" destId="{2EDC1523-593B-44DA-B27F-0D67ADA80246}" srcOrd="4" destOrd="0" presId="urn:microsoft.com/office/officeart/2005/8/layout/lProcess2"/>
    <dgm:cxn modelId="{50C07A19-2267-4E27-943D-4AD7E6A586C6}" type="presParOf" srcId="{CD1339D2-2A07-4E48-AA17-891427002471}" destId="{2F3AFB61-5578-4E37-B1C5-E27513FFAC29}" srcOrd="5" destOrd="0" presId="urn:microsoft.com/office/officeart/2005/8/layout/lProcess2"/>
    <dgm:cxn modelId="{BC67F991-E469-4C30-8FB3-8155DDC584BE}" type="presParOf" srcId="{CD1339D2-2A07-4E48-AA17-891427002471}" destId="{3F03D2C6-2645-4356-AE92-3402FA21A443}" srcOrd="6" destOrd="0" presId="urn:microsoft.com/office/officeart/2005/8/layout/lProcess2"/>
    <dgm:cxn modelId="{DBBBA899-6483-4D61-A8C7-50ABE76814F9}" type="presParOf" srcId="{CD1339D2-2A07-4E48-AA17-891427002471}" destId="{49D169AF-09E8-491D-8A82-2FAAFBF6EE08}" srcOrd="7" destOrd="0" presId="urn:microsoft.com/office/officeart/2005/8/layout/lProcess2"/>
    <dgm:cxn modelId="{AB6DB5C3-4C62-48A5-BC5F-6875B77B5F38}" type="presParOf" srcId="{CD1339D2-2A07-4E48-AA17-891427002471}" destId="{B5B9E7A7-CF33-4D24-967C-D21C1B38BE60}" srcOrd="8" destOrd="0" presId="urn:microsoft.com/office/officeart/2005/8/layout/lProcess2"/>
    <dgm:cxn modelId="{FD466BB7-13D1-45C8-B1A9-DC40B86E508F}" type="presParOf" srcId="{740E7E70-92C4-4022-8C1E-5401D7D90205}" destId="{ADA61B36-796A-4D4A-B74B-55E82BBE8FD6}" srcOrd="3" destOrd="0" presId="urn:microsoft.com/office/officeart/2005/8/layout/lProcess2"/>
    <dgm:cxn modelId="{A4A4319C-2A6B-464F-9267-4C6E9D5E09B1}" type="presParOf" srcId="{740E7E70-92C4-4022-8C1E-5401D7D90205}" destId="{6DDE9405-E84C-4AD3-B424-4DD430606671}" srcOrd="4" destOrd="0" presId="urn:microsoft.com/office/officeart/2005/8/layout/lProcess2"/>
    <dgm:cxn modelId="{68647BB9-756D-49B7-AFD7-35E9CD1F52D8}" type="presParOf" srcId="{6DDE9405-E84C-4AD3-B424-4DD430606671}" destId="{C20DC9BF-86D6-4495-9FC8-454FDB3231DD}" srcOrd="0" destOrd="0" presId="urn:microsoft.com/office/officeart/2005/8/layout/lProcess2"/>
    <dgm:cxn modelId="{AEB4AC73-8D3F-42F3-84E6-38CBF7BF40A4}" type="presParOf" srcId="{6DDE9405-E84C-4AD3-B424-4DD430606671}" destId="{9E2FC2D2-5527-4853-96CB-94D65FD2E63C}" srcOrd="1" destOrd="0" presId="urn:microsoft.com/office/officeart/2005/8/layout/lProcess2"/>
    <dgm:cxn modelId="{8CEDA3C6-40D5-4F8E-9564-653878D33818}" type="presParOf" srcId="{6DDE9405-E84C-4AD3-B424-4DD430606671}" destId="{4EA2A8BB-9520-4B43-8660-EAE784FC56E5}" srcOrd="2" destOrd="0" presId="urn:microsoft.com/office/officeart/2005/8/layout/lProcess2"/>
    <dgm:cxn modelId="{DF8366AD-7182-4B6B-A5FD-FBA3CD160EF5}" type="presParOf" srcId="{4EA2A8BB-9520-4B43-8660-EAE784FC56E5}" destId="{EBAD447E-E616-49D6-B3D5-2E32BF231C55}" srcOrd="0" destOrd="0" presId="urn:microsoft.com/office/officeart/2005/8/layout/lProcess2"/>
    <dgm:cxn modelId="{3535CBDF-D3D5-4204-9191-8864572DCCFA}" type="presParOf" srcId="{EBAD447E-E616-49D6-B3D5-2E32BF231C55}" destId="{8696E815-B066-423B-AAE4-BDF4739A19C0}" srcOrd="0" destOrd="0" presId="urn:microsoft.com/office/officeart/2005/8/layout/lProcess2"/>
    <dgm:cxn modelId="{553BB804-E083-4F3B-8BA1-FD91A9628C3D}" type="presParOf" srcId="{EBAD447E-E616-49D6-B3D5-2E32BF231C55}" destId="{1A754B8B-A609-4549-A459-B7065150F447}" srcOrd="1" destOrd="0" presId="urn:microsoft.com/office/officeart/2005/8/layout/lProcess2"/>
    <dgm:cxn modelId="{0A30BC81-9C3E-4622-91C3-21BD418ABE21}" type="presParOf" srcId="{EBAD447E-E616-49D6-B3D5-2E32BF231C55}" destId="{AACA8BFB-1AA1-4621-9E58-9FA422F6419E}" srcOrd="2" destOrd="0" presId="urn:microsoft.com/office/officeart/2005/8/layout/lProcess2"/>
    <dgm:cxn modelId="{4E12DCF1-CF71-4C62-9FA2-8586268EC26F}" type="presParOf" srcId="{EBAD447E-E616-49D6-B3D5-2E32BF231C55}" destId="{63391EF4-66A3-453A-8614-E12575A5492E}" srcOrd="3" destOrd="0" presId="urn:microsoft.com/office/officeart/2005/8/layout/lProcess2"/>
    <dgm:cxn modelId="{3C752721-20DD-4240-8D8B-648EBB32A501}" type="presParOf" srcId="{EBAD447E-E616-49D6-B3D5-2E32BF231C55}" destId="{9624AD91-DE33-4040-9C8F-D8E3607FD47D}" srcOrd="4" destOrd="0" presId="urn:microsoft.com/office/officeart/2005/8/layout/lProcess2"/>
    <dgm:cxn modelId="{96ABE2EB-B016-496B-9B74-21FA8147424B}" type="presParOf" srcId="{EBAD447E-E616-49D6-B3D5-2E32BF231C55}" destId="{5FB5E612-81A0-4EB7-B858-5467ACD1A932}" srcOrd="5" destOrd="0" presId="urn:microsoft.com/office/officeart/2005/8/layout/lProcess2"/>
    <dgm:cxn modelId="{3B72559A-4D2D-483B-8019-D15E91C8CEA8}" type="presParOf" srcId="{EBAD447E-E616-49D6-B3D5-2E32BF231C55}" destId="{B78D6D46-A309-42FE-8F1E-87510E825383}" srcOrd="6" destOrd="0" presId="urn:microsoft.com/office/officeart/2005/8/layout/lProcess2"/>
    <dgm:cxn modelId="{5FCA77CB-204E-4159-880D-64AD603EDA77}" type="presParOf" srcId="{EBAD447E-E616-49D6-B3D5-2E32BF231C55}" destId="{A5ABFBA4-2DDF-4B7C-91EE-FD2B08A0E91E}" srcOrd="7" destOrd="0" presId="urn:microsoft.com/office/officeart/2005/8/layout/lProcess2"/>
    <dgm:cxn modelId="{385C2241-410E-4F11-BDC3-195103504D39}" type="presParOf" srcId="{EBAD447E-E616-49D6-B3D5-2E32BF231C55}" destId="{A1F7B44E-1D17-49B8-8DF0-7EA058403E6C}" srcOrd="8" destOrd="0" presId="urn:microsoft.com/office/officeart/2005/8/layout/lProcess2"/>
    <dgm:cxn modelId="{EB616063-852A-4B32-8D34-13686AD155EF}" type="presParOf" srcId="{EBAD447E-E616-49D6-B3D5-2E32BF231C55}" destId="{D377ABAF-0EF4-44D4-8081-96711DB4B248}" srcOrd="9" destOrd="0" presId="urn:microsoft.com/office/officeart/2005/8/layout/lProcess2"/>
    <dgm:cxn modelId="{5C47D3D5-6169-477C-85A7-15372F18F7ED}" type="presParOf" srcId="{EBAD447E-E616-49D6-B3D5-2E32BF231C55}" destId="{C53C7162-2762-49F4-9A98-412F3FE73BFC}" srcOrd="1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A6EDEA-F006-4B13-95A8-F3F974368414}" type="doc">
      <dgm:prSet loTypeId="urn:microsoft.com/office/officeart/2005/8/layout/hierarchy4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9B09789E-86A1-41EC-968D-777E840C7AF5}">
      <dgm:prSet phldrT="[Text]"/>
      <dgm:spPr/>
      <dgm:t>
        <a:bodyPr/>
        <a:lstStyle/>
        <a:p>
          <a:r>
            <a:rPr lang="en-US" dirty="0" smtClean="0"/>
            <a:t>PenCom</a:t>
          </a:r>
          <a:endParaRPr lang="en-US" dirty="0"/>
        </a:p>
      </dgm:t>
    </dgm:pt>
    <dgm:pt modelId="{5886C504-4BDD-4831-9E57-2C72364C8114}" type="parTrans" cxnId="{4A1183C4-9BB0-4635-A35E-392B1E44D186}">
      <dgm:prSet/>
      <dgm:spPr/>
      <dgm:t>
        <a:bodyPr/>
        <a:lstStyle/>
        <a:p>
          <a:endParaRPr lang="en-US"/>
        </a:p>
      </dgm:t>
    </dgm:pt>
    <dgm:pt modelId="{89252985-913B-446B-930B-0AB57ACF21D6}" type="sibTrans" cxnId="{4A1183C4-9BB0-4635-A35E-392B1E44D186}">
      <dgm:prSet/>
      <dgm:spPr/>
      <dgm:t>
        <a:bodyPr/>
        <a:lstStyle/>
        <a:p>
          <a:endParaRPr lang="en-US"/>
        </a:p>
      </dgm:t>
    </dgm:pt>
    <dgm:pt modelId="{62789C05-6982-4801-99FC-C6E49E5ABE77}">
      <dgm:prSet phldrT="[Text]"/>
      <dgm:spPr/>
      <dgm:t>
        <a:bodyPr/>
        <a:lstStyle/>
        <a:p>
          <a:r>
            <a:rPr lang="en-US" dirty="0" smtClean="0"/>
            <a:t>PFA</a:t>
          </a:r>
          <a:endParaRPr lang="en-US" dirty="0"/>
        </a:p>
      </dgm:t>
    </dgm:pt>
    <dgm:pt modelId="{1F5B3770-37B6-47AE-B693-370A8FC14398}" type="parTrans" cxnId="{AD0FAA50-5392-4CA1-9154-60918E87BBBC}">
      <dgm:prSet/>
      <dgm:spPr/>
      <dgm:t>
        <a:bodyPr/>
        <a:lstStyle/>
        <a:p>
          <a:endParaRPr lang="en-US"/>
        </a:p>
      </dgm:t>
    </dgm:pt>
    <dgm:pt modelId="{AEB38271-3253-4D84-A6EE-08A12270DCBB}" type="sibTrans" cxnId="{AD0FAA50-5392-4CA1-9154-60918E87BBBC}">
      <dgm:prSet/>
      <dgm:spPr/>
      <dgm:t>
        <a:bodyPr/>
        <a:lstStyle/>
        <a:p>
          <a:endParaRPr lang="en-US"/>
        </a:p>
      </dgm:t>
    </dgm:pt>
    <dgm:pt modelId="{6B026C1E-3905-4BBC-99EC-BF1EF4C126AC}">
      <dgm:prSet phldrT="[Text]"/>
      <dgm:spPr/>
      <dgm:t>
        <a:bodyPr/>
        <a:lstStyle/>
        <a:p>
          <a:r>
            <a:rPr lang="en-US" dirty="0" smtClean="0"/>
            <a:t>CPFA</a:t>
          </a:r>
          <a:endParaRPr lang="en-US" dirty="0"/>
        </a:p>
      </dgm:t>
    </dgm:pt>
    <dgm:pt modelId="{21AE57AE-4B18-4A7D-B92B-A68E6D5B5030}" type="parTrans" cxnId="{F8E9F7A7-9CDF-4C13-A32E-FF54CFCD9041}">
      <dgm:prSet/>
      <dgm:spPr/>
      <dgm:t>
        <a:bodyPr/>
        <a:lstStyle/>
        <a:p>
          <a:endParaRPr lang="en-US"/>
        </a:p>
      </dgm:t>
    </dgm:pt>
    <dgm:pt modelId="{3F9A13CE-BD6D-4B1B-BC85-F1147BC07B0B}" type="sibTrans" cxnId="{F8E9F7A7-9CDF-4C13-A32E-FF54CFCD9041}">
      <dgm:prSet/>
      <dgm:spPr/>
      <dgm:t>
        <a:bodyPr/>
        <a:lstStyle/>
        <a:p>
          <a:endParaRPr lang="en-US"/>
        </a:p>
      </dgm:t>
    </dgm:pt>
    <dgm:pt modelId="{1F99A64E-D061-47C8-B3B3-D40CA9A3E7BD}">
      <dgm:prSet phldrT="[Text]"/>
      <dgm:spPr/>
      <dgm:t>
        <a:bodyPr/>
        <a:lstStyle/>
        <a:p>
          <a:r>
            <a:rPr lang="en-US" dirty="0" smtClean="0"/>
            <a:t>PFC</a:t>
          </a:r>
          <a:endParaRPr lang="en-US" dirty="0"/>
        </a:p>
      </dgm:t>
    </dgm:pt>
    <dgm:pt modelId="{7F075D7E-ECE9-4E0C-ACB8-80F81A8A22DF}" type="parTrans" cxnId="{63420FAA-150F-4255-8FAE-769951E451AF}">
      <dgm:prSet/>
      <dgm:spPr/>
      <dgm:t>
        <a:bodyPr/>
        <a:lstStyle/>
        <a:p>
          <a:endParaRPr lang="en-US"/>
        </a:p>
      </dgm:t>
    </dgm:pt>
    <dgm:pt modelId="{FBF06547-DBB7-4691-80B2-02FDBC62AE39}" type="sibTrans" cxnId="{63420FAA-150F-4255-8FAE-769951E451AF}">
      <dgm:prSet/>
      <dgm:spPr/>
      <dgm:t>
        <a:bodyPr/>
        <a:lstStyle/>
        <a:p>
          <a:endParaRPr lang="en-US"/>
        </a:p>
      </dgm:t>
    </dgm:pt>
    <dgm:pt modelId="{518AA4B0-138E-4422-8D2F-0AC06DE2EBCF}" type="pres">
      <dgm:prSet presAssocID="{3CA6EDEA-F006-4B13-95A8-F3F97436841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E4701B4-3358-4ECF-80DE-99615DEB1440}" type="pres">
      <dgm:prSet presAssocID="{9B09789E-86A1-41EC-968D-777E840C7AF5}" presName="vertOne" presStyleCnt="0"/>
      <dgm:spPr/>
    </dgm:pt>
    <dgm:pt modelId="{F37C3456-5523-49EB-8FB6-3253F134A64F}" type="pres">
      <dgm:prSet presAssocID="{9B09789E-86A1-41EC-968D-777E840C7AF5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FC0BD1-97BF-477C-8A0C-0BD3960C8944}" type="pres">
      <dgm:prSet presAssocID="{9B09789E-86A1-41EC-968D-777E840C7AF5}" presName="parTransOne" presStyleCnt="0"/>
      <dgm:spPr/>
    </dgm:pt>
    <dgm:pt modelId="{F77C82F5-A073-4838-975C-4709E679C3E9}" type="pres">
      <dgm:prSet presAssocID="{9B09789E-86A1-41EC-968D-777E840C7AF5}" presName="horzOne" presStyleCnt="0"/>
      <dgm:spPr/>
    </dgm:pt>
    <dgm:pt modelId="{128C4CA4-6B7F-428C-B0DF-E18F9A0AE1CB}" type="pres">
      <dgm:prSet presAssocID="{62789C05-6982-4801-99FC-C6E49E5ABE77}" presName="vertTwo" presStyleCnt="0"/>
      <dgm:spPr/>
    </dgm:pt>
    <dgm:pt modelId="{51FB91B6-EFE9-4C72-B85F-191F247731FB}" type="pres">
      <dgm:prSet presAssocID="{62789C05-6982-4801-99FC-C6E49E5ABE77}" presName="txTwo" presStyleLbl="node2" presStyleIdx="0" presStyleCnt="3" custScaleX="374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93574E-0E2C-40CE-A4B2-FCD27A6A41FA}" type="pres">
      <dgm:prSet presAssocID="{62789C05-6982-4801-99FC-C6E49E5ABE77}" presName="horzTwo" presStyleCnt="0"/>
      <dgm:spPr/>
    </dgm:pt>
    <dgm:pt modelId="{1848DA0A-B28C-4FC5-9D79-AD61F154CC43}" type="pres">
      <dgm:prSet presAssocID="{AEB38271-3253-4D84-A6EE-08A12270DCBB}" presName="sibSpaceTwo" presStyleCnt="0"/>
      <dgm:spPr/>
    </dgm:pt>
    <dgm:pt modelId="{0134559D-268C-41BC-83C6-1084ED0553EB}" type="pres">
      <dgm:prSet presAssocID="{6B026C1E-3905-4BBC-99EC-BF1EF4C126AC}" presName="vertTwo" presStyleCnt="0"/>
      <dgm:spPr/>
    </dgm:pt>
    <dgm:pt modelId="{11D020D1-8FDA-4EC3-B563-D57F0F18B2B6}" type="pres">
      <dgm:prSet presAssocID="{6B026C1E-3905-4BBC-99EC-BF1EF4C126AC}" presName="txTwo" presStyleLbl="node2" presStyleIdx="1" presStyleCnt="3" custScaleX="388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589EDDE-1889-4E04-BD1B-A5F11D914C8F}" type="pres">
      <dgm:prSet presAssocID="{6B026C1E-3905-4BBC-99EC-BF1EF4C126AC}" presName="horzTwo" presStyleCnt="0"/>
      <dgm:spPr/>
    </dgm:pt>
    <dgm:pt modelId="{F6D1C235-C78A-4B5F-897D-8D3C5F31EFF0}" type="pres">
      <dgm:prSet presAssocID="{3F9A13CE-BD6D-4B1B-BC85-F1147BC07B0B}" presName="sibSpaceTwo" presStyleCnt="0"/>
      <dgm:spPr/>
    </dgm:pt>
    <dgm:pt modelId="{79203404-E4F7-4867-9D03-FEDC624B6AF7}" type="pres">
      <dgm:prSet presAssocID="{1F99A64E-D061-47C8-B3B3-D40CA9A3E7BD}" presName="vertTwo" presStyleCnt="0"/>
      <dgm:spPr/>
    </dgm:pt>
    <dgm:pt modelId="{5A95F412-CE5B-4D7F-9B7E-E5B4EBC31184}" type="pres">
      <dgm:prSet presAssocID="{1F99A64E-D061-47C8-B3B3-D40CA9A3E7BD}" presName="txTwo" presStyleLbl="node2" presStyleIdx="2" presStyleCnt="3" custScaleX="390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0DCD0C-160F-4259-87D5-6A8574090E2A}" type="pres">
      <dgm:prSet presAssocID="{1F99A64E-D061-47C8-B3B3-D40CA9A3E7BD}" presName="horzTwo" presStyleCnt="0"/>
      <dgm:spPr/>
    </dgm:pt>
  </dgm:ptLst>
  <dgm:cxnLst>
    <dgm:cxn modelId="{C4C544B7-97C8-4323-BE3E-ADF861EF2591}" type="presOf" srcId="{6B026C1E-3905-4BBC-99EC-BF1EF4C126AC}" destId="{11D020D1-8FDA-4EC3-B563-D57F0F18B2B6}" srcOrd="0" destOrd="0" presId="urn:microsoft.com/office/officeart/2005/8/layout/hierarchy4"/>
    <dgm:cxn modelId="{1BEC5401-E9F6-41DC-9AEF-FE5188BCAF43}" type="presOf" srcId="{1F99A64E-D061-47C8-B3B3-D40CA9A3E7BD}" destId="{5A95F412-CE5B-4D7F-9B7E-E5B4EBC31184}" srcOrd="0" destOrd="0" presId="urn:microsoft.com/office/officeart/2005/8/layout/hierarchy4"/>
    <dgm:cxn modelId="{D78F9A99-4D3E-4A7E-9DFF-33DF4815656E}" type="presOf" srcId="{62789C05-6982-4801-99FC-C6E49E5ABE77}" destId="{51FB91B6-EFE9-4C72-B85F-191F247731FB}" srcOrd="0" destOrd="0" presId="urn:microsoft.com/office/officeart/2005/8/layout/hierarchy4"/>
    <dgm:cxn modelId="{4A1183C4-9BB0-4635-A35E-392B1E44D186}" srcId="{3CA6EDEA-F006-4B13-95A8-F3F974368414}" destId="{9B09789E-86A1-41EC-968D-777E840C7AF5}" srcOrd="0" destOrd="0" parTransId="{5886C504-4BDD-4831-9E57-2C72364C8114}" sibTransId="{89252985-913B-446B-930B-0AB57ACF21D6}"/>
    <dgm:cxn modelId="{8D6A6D8E-C207-450E-81BC-4797016D9D58}" type="presOf" srcId="{3CA6EDEA-F006-4B13-95A8-F3F974368414}" destId="{518AA4B0-138E-4422-8D2F-0AC06DE2EBCF}" srcOrd="0" destOrd="0" presId="urn:microsoft.com/office/officeart/2005/8/layout/hierarchy4"/>
    <dgm:cxn modelId="{63420FAA-150F-4255-8FAE-769951E451AF}" srcId="{9B09789E-86A1-41EC-968D-777E840C7AF5}" destId="{1F99A64E-D061-47C8-B3B3-D40CA9A3E7BD}" srcOrd="2" destOrd="0" parTransId="{7F075D7E-ECE9-4E0C-ACB8-80F81A8A22DF}" sibTransId="{FBF06547-DBB7-4691-80B2-02FDBC62AE39}"/>
    <dgm:cxn modelId="{98AEA2B4-085B-420C-957A-01DD566B773F}" type="presOf" srcId="{9B09789E-86A1-41EC-968D-777E840C7AF5}" destId="{F37C3456-5523-49EB-8FB6-3253F134A64F}" srcOrd="0" destOrd="0" presId="urn:microsoft.com/office/officeart/2005/8/layout/hierarchy4"/>
    <dgm:cxn modelId="{AD0FAA50-5392-4CA1-9154-60918E87BBBC}" srcId="{9B09789E-86A1-41EC-968D-777E840C7AF5}" destId="{62789C05-6982-4801-99FC-C6E49E5ABE77}" srcOrd="0" destOrd="0" parTransId="{1F5B3770-37B6-47AE-B693-370A8FC14398}" sibTransId="{AEB38271-3253-4D84-A6EE-08A12270DCBB}"/>
    <dgm:cxn modelId="{F8E9F7A7-9CDF-4C13-A32E-FF54CFCD9041}" srcId="{9B09789E-86A1-41EC-968D-777E840C7AF5}" destId="{6B026C1E-3905-4BBC-99EC-BF1EF4C126AC}" srcOrd="1" destOrd="0" parTransId="{21AE57AE-4B18-4A7D-B92B-A68E6D5B5030}" sibTransId="{3F9A13CE-BD6D-4B1B-BC85-F1147BC07B0B}"/>
    <dgm:cxn modelId="{F5F18755-6042-4C6A-8676-80EB8DEC533B}" type="presParOf" srcId="{518AA4B0-138E-4422-8D2F-0AC06DE2EBCF}" destId="{1E4701B4-3358-4ECF-80DE-99615DEB1440}" srcOrd="0" destOrd="0" presId="urn:microsoft.com/office/officeart/2005/8/layout/hierarchy4"/>
    <dgm:cxn modelId="{3D0D5905-8427-40F8-98CB-10FABCBF68AB}" type="presParOf" srcId="{1E4701B4-3358-4ECF-80DE-99615DEB1440}" destId="{F37C3456-5523-49EB-8FB6-3253F134A64F}" srcOrd="0" destOrd="0" presId="urn:microsoft.com/office/officeart/2005/8/layout/hierarchy4"/>
    <dgm:cxn modelId="{824169CE-9EAE-4114-80B4-458BF1467A53}" type="presParOf" srcId="{1E4701B4-3358-4ECF-80DE-99615DEB1440}" destId="{90FC0BD1-97BF-477C-8A0C-0BD3960C8944}" srcOrd="1" destOrd="0" presId="urn:microsoft.com/office/officeart/2005/8/layout/hierarchy4"/>
    <dgm:cxn modelId="{1F3CBCE9-3581-405B-830D-E626208B9147}" type="presParOf" srcId="{1E4701B4-3358-4ECF-80DE-99615DEB1440}" destId="{F77C82F5-A073-4838-975C-4709E679C3E9}" srcOrd="2" destOrd="0" presId="urn:microsoft.com/office/officeart/2005/8/layout/hierarchy4"/>
    <dgm:cxn modelId="{839699C7-0105-4425-9F21-23C45DFA29D9}" type="presParOf" srcId="{F77C82F5-A073-4838-975C-4709E679C3E9}" destId="{128C4CA4-6B7F-428C-B0DF-E18F9A0AE1CB}" srcOrd="0" destOrd="0" presId="urn:microsoft.com/office/officeart/2005/8/layout/hierarchy4"/>
    <dgm:cxn modelId="{ACFDC0F8-0C06-402E-8E32-8DF1383763E4}" type="presParOf" srcId="{128C4CA4-6B7F-428C-B0DF-E18F9A0AE1CB}" destId="{51FB91B6-EFE9-4C72-B85F-191F247731FB}" srcOrd="0" destOrd="0" presId="urn:microsoft.com/office/officeart/2005/8/layout/hierarchy4"/>
    <dgm:cxn modelId="{5AFB6A91-E1F0-4225-9217-2C05E3714A59}" type="presParOf" srcId="{128C4CA4-6B7F-428C-B0DF-E18F9A0AE1CB}" destId="{1E93574E-0E2C-40CE-A4B2-FCD27A6A41FA}" srcOrd="1" destOrd="0" presId="urn:microsoft.com/office/officeart/2005/8/layout/hierarchy4"/>
    <dgm:cxn modelId="{B7A3A6FA-6F56-4603-BE14-578F1A958166}" type="presParOf" srcId="{F77C82F5-A073-4838-975C-4709E679C3E9}" destId="{1848DA0A-B28C-4FC5-9D79-AD61F154CC43}" srcOrd="1" destOrd="0" presId="urn:microsoft.com/office/officeart/2005/8/layout/hierarchy4"/>
    <dgm:cxn modelId="{0B7C287E-0191-4B85-9ACF-CE3B75CB2D84}" type="presParOf" srcId="{F77C82F5-A073-4838-975C-4709E679C3E9}" destId="{0134559D-268C-41BC-83C6-1084ED0553EB}" srcOrd="2" destOrd="0" presId="urn:microsoft.com/office/officeart/2005/8/layout/hierarchy4"/>
    <dgm:cxn modelId="{BCE3110D-6DC4-44EE-9897-C67042CDAD89}" type="presParOf" srcId="{0134559D-268C-41BC-83C6-1084ED0553EB}" destId="{11D020D1-8FDA-4EC3-B563-D57F0F18B2B6}" srcOrd="0" destOrd="0" presId="urn:microsoft.com/office/officeart/2005/8/layout/hierarchy4"/>
    <dgm:cxn modelId="{3C1A1320-B33C-49F1-83AB-C84C645D24BA}" type="presParOf" srcId="{0134559D-268C-41BC-83C6-1084ED0553EB}" destId="{9589EDDE-1889-4E04-BD1B-A5F11D914C8F}" srcOrd="1" destOrd="0" presId="urn:microsoft.com/office/officeart/2005/8/layout/hierarchy4"/>
    <dgm:cxn modelId="{C0719A66-A960-4914-95CE-4184D830209A}" type="presParOf" srcId="{F77C82F5-A073-4838-975C-4709E679C3E9}" destId="{F6D1C235-C78A-4B5F-897D-8D3C5F31EFF0}" srcOrd="3" destOrd="0" presId="urn:microsoft.com/office/officeart/2005/8/layout/hierarchy4"/>
    <dgm:cxn modelId="{BB1F97A3-5139-4AE6-8D64-4F50303D9299}" type="presParOf" srcId="{F77C82F5-A073-4838-975C-4709E679C3E9}" destId="{79203404-E4F7-4867-9D03-FEDC624B6AF7}" srcOrd="4" destOrd="0" presId="urn:microsoft.com/office/officeart/2005/8/layout/hierarchy4"/>
    <dgm:cxn modelId="{DCD20752-7B0F-442E-8A7F-823FEE7525B4}" type="presParOf" srcId="{79203404-E4F7-4867-9D03-FEDC624B6AF7}" destId="{5A95F412-CE5B-4D7F-9B7E-E5B4EBC31184}" srcOrd="0" destOrd="0" presId="urn:microsoft.com/office/officeart/2005/8/layout/hierarchy4"/>
    <dgm:cxn modelId="{36EEB615-AAFE-4348-A4D0-57B0959FAAE0}" type="presParOf" srcId="{79203404-E4F7-4867-9D03-FEDC624B6AF7}" destId="{8F0DCD0C-160F-4259-87D5-6A8574090E2A}" srcOrd="1" destOrd="0" presId="urn:microsoft.com/office/officeart/2005/8/layout/hierarchy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0AD6ED-C11F-4420-A109-15BD1522FBC9}" type="doc">
      <dgm:prSet loTypeId="urn:microsoft.com/office/officeart/2005/8/layout/process2" loCatId="process" qsTypeId="urn:microsoft.com/office/officeart/2005/8/quickstyle/3d6" qsCatId="3D" csTypeId="urn:microsoft.com/office/officeart/2005/8/colors/colorful3" csCatId="colorful" phldr="1"/>
      <dgm:spPr/>
    </dgm:pt>
    <dgm:pt modelId="{35BA14A6-A867-42A2-A706-6DD5E3BEC591}">
      <dgm:prSet phldrT="[Text]"/>
      <dgm:spPr/>
      <dgm:t>
        <a:bodyPr/>
        <a:lstStyle/>
        <a:p>
          <a:r>
            <a:rPr lang="en-US" dirty="0" smtClean="0"/>
            <a:t>Accumulation Stage</a:t>
          </a:r>
          <a:endParaRPr lang="en-US" dirty="0"/>
        </a:p>
      </dgm:t>
    </dgm:pt>
    <dgm:pt modelId="{02F06FAA-5AC2-439C-8309-7EA6F6402CC1}" type="parTrans" cxnId="{40735511-494F-45D4-9E7D-0D9E37F524F6}">
      <dgm:prSet/>
      <dgm:spPr/>
      <dgm:t>
        <a:bodyPr/>
        <a:lstStyle/>
        <a:p>
          <a:endParaRPr lang="en-US"/>
        </a:p>
      </dgm:t>
    </dgm:pt>
    <dgm:pt modelId="{748E0D6B-B54B-4D1B-A126-96753682B140}" type="sibTrans" cxnId="{40735511-494F-45D4-9E7D-0D9E37F524F6}">
      <dgm:prSet/>
      <dgm:spPr/>
      <dgm:t>
        <a:bodyPr/>
        <a:lstStyle/>
        <a:p>
          <a:endParaRPr lang="en-US"/>
        </a:p>
      </dgm:t>
    </dgm:pt>
    <dgm:pt modelId="{82601495-2483-4F64-B666-8BD373C2CC9F}">
      <dgm:prSet phldrT="[Text]"/>
      <dgm:spPr/>
      <dgm:t>
        <a:bodyPr/>
        <a:lstStyle/>
        <a:p>
          <a:r>
            <a:rPr lang="en-US" dirty="0" smtClean="0"/>
            <a:t>Payout Stage</a:t>
          </a:r>
          <a:endParaRPr lang="en-US" dirty="0"/>
        </a:p>
      </dgm:t>
    </dgm:pt>
    <dgm:pt modelId="{D4D9F121-2379-47DA-88E6-1D960B9C96AB}" type="parTrans" cxnId="{559605E2-B46A-4EAC-901F-73029C3EC9E9}">
      <dgm:prSet/>
      <dgm:spPr/>
      <dgm:t>
        <a:bodyPr/>
        <a:lstStyle/>
        <a:p>
          <a:endParaRPr lang="en-US"/>
        </a:p>
      </dgm:t>
    </dgm:pt>
    <dgm:pt modelId="{BADE2B0B-58AE-49CE-B18D-E5399721ECFB}" type="sibTrans" cxnId="{559605E2-B46A-4EAC-901F-73029C3EC9E9}">
      <dgm:prSet/>
      <dgm:spPr/>
      <dgm:t>
        <a:bodyPr/>
        <a:lstStyle/>
        <a:p>
          <a:endParaRPr lang="en-US"/>
        </a:p>
      </dgm:t>
    </dgm:pt>
    <dgm:pt modelId="{524021E9-3D24-4CA7-9A4E-5802AF1B4E97}" type="pres">
      <dgm:prSet presAssocID="{760AD6ED-C11F-4420-A109-15BD1522FBC9}" presName="linearFlow" presStyleCnt="0">
        <dgm:presLayoutVars>
          <dgm:resizeHandles val="exact"/>
        </dgm:presLayoutVars>
      </dgm:prSet>
      <dgm:spPr/>
    </dgm:pt>
    <dgm:pt modelId="{7DA8E342-5291-41BF-B954-80FB4DBCC15C}" type="pres">
      <dgm:prSet presAssocID="{35BA14A6-A867-42A2-A706-6DD5E3BEC591}" presName="node" presStyleLbl="node1" presStyleIdx="0" presStyleCnt="2" custScaleX="67725" custLinFactNeighborX="11722" custLinFactNeighborY="-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CC081-F562-4AC0-9EDB-ADCE4F7906AE}" type="pres">
      <dgm:prSet presAssocID="{748E0D6B-B54B-4D1B-A126-96753682B140}" presName="sibTrans" presStyleLbl="sibTrans2D1" presStyleIdx="0" presStyleCnt="1"/>
      <dgm:spPr/>
      <dgm:t>
        <a:bodyPr/>
        <a:lstStyle/>
        <a:p>
          <a:endParaRPr lang="en-US"/>
        </a:p>
      </dgm:t>
    </dgm:pt>
    <dgm:pt modelId="{380424D7-E3A9-4D4A-ABCD-268BC80919DE}" type="pres">
      <dgm:prSet presAssocID="{748E0D6B-B54B-4D1B-A126-96753682B140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81FBD2A6-0221-4199-87DA-73BD26BCC191}" type="pres">
      <dgm:prSet presAssocID="{82601495-2483-4F64-B666-8BD373C2CC9F}" presName="node" presStyleLbl="node1" presStyleIdx="1" presStyleCnt="2" custScaleX="67725" custLinFactNeighborX="9117" custLinFactNeighborY="-93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EDDD29-0EE9-4111-8AA8-9DE14A8E2115}" type="presOf" srcId="{82601495-2483-4F64-B666-8BD373C2CC9F}" destId="{81FBD2A6-0221-4199-87DA-73BD26BCC191}" srcOrd="0" destOrd="0" presId="urn:microsoft.com/office/officeart/2005/8/layout/process2"/>
    <dgm:cxn modelId="{8DC0C2EF-4DC8-4074-AB46-5955878AD619}" type="presOf" srcId="{748E0D6B-B54B-4D1B-A126-96753682B140}" destId="{380424D7-E3A9-4D4A-ABCD-268BC80919DE}" srcOrd="1" destOrd="0" presId="urn:microsoft.com/office/officeart/2005/8/layout/process2"/>
    <dgm:cxn modelId="{4765C37B-EB9E-4581-BDA9-F4454C9196B0}" type="presOf" srcId="{760AD6ED-C11F-4420-A109-15BD1522FBC9}" destId="{524021E9-3D24-4CA7-9A4E-5802AF1B4E97}" srcOrd="0" destOrd="0" presId="urn:microsoft.com/office/officeart/2005/8/layout/process2"/>
    <dgm:cxn modelId="{1D67073B-A8DF-47B4-BABF-97E0E8F1A7A0}" type="presOf" srcId="{748E0D6B-B54B-4D1B-A126-96753682B140}" destId="{2F3CC081-F562-4AC0-9EDB-ADCE4F7906AE}" srcOrd="0" destOrd="0" presId="urn:microsoft.com/office/officeart/2005/8/layout/process2"/>
    <dgm:cxn modelId="{9575A63A-7033-4732-85AC-DC1763B018F4}" type="presOf" srcId="{35BA14A6-A867-42A2-A706-6DD5E3BEC591}" destId="{7DA8E342-5291-41BF-B954-80FB4DBCC15C}" srcOrd="0" destOrd="0" presId="urn:microsoft.com/office/officeart/2005/8/layout/process2"/>
    <dgm:cxn modelId="{40735511-494F-45D4-9E7D-0D9E37F524F6}" srcId="{760AD6ED-C11F-4420-A109-15BD1522FBC9}" destId="{35BA14A6-A867-42A2-A706-6DD5E3BEC591}" srcOrd="0" destOrd="0" parTransId="{02F06FAA-5AC2-439C-8309-7EA6F6402CC1}" sibTransId="{748E0D6B-B54B-4D1B-A126-96753682B140}"/>
    <dgm:cxn modelId="{559605E2-B46A-4EAC-901F-73029C3EC9E9}" srcId="{760AD6ED-C11F-4420-A109-15BD1522FBC9}" destId="{82601495-2483-4F64-B666-8BD373C2CC9F}" srcOrd="1" destOrd="0" parTransId="{D4D9F121-2379-47DA-88E6-1D960B9C96AB}" sibTransId="{BADE2B0B-58AE-49CE-B18D-E5399721ECFB}"/>
    <dgm:cxn modelId="{84EF3E2D-08B7-4AEA-AF77-4070AE981930}" type="presParOf" srcId="{524021E9-3D24-4CA7-9A4E-5802AF1B4E97}" destId="{7DA8E342-5291-41BF-B954-80FB4DBCC15C}" srcOrd="0" destOrd="0" presId="urn:microsoft.com/office/officeart/2005/8/layout/process2"/>
    <dgm:cxn modelId="{5B665E7D-7E33-454E-B0E7-287098133925}" type="presParOf" srcId="{524021E9-3D24-4CA7-9A4E-5802AF1B4E97}" destId="{2F3CC081-F562-4AC0-9EDB-ADCE4F7906AE}" srcOrd="1" destOrd="0" presId="urn:microsoft.com/office/officeart/2005/8/layout/process2"/>
    <dgm:cxn modelId="{CACBE97F-4F8F-4D81-A28A-32F9233D9067}" type="presParOf" srcId="{2F3CC081-F562-4AC0-9EDB-ADCE4F7906AE}" destId="{380424D7-E3A9-4D4A-ABCD-268BC80919DE}" srcOrd="0" destOrd="0" presId="urn:microsoft.com/office/officeart/2005/8/layout/process2"/>
    <dgm:cxn modelId="{A7829B4F-477C-485D-953D-F6206CF3FFC1}" type="presParOf" srcId="{524021E9-3D24-4CA7-9A4E-5802AF1B4E97}" destId="{81FBD2A6-0221-4199-87DA-73BD26BCC191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E33791-0953-43F5-B66A-3C944BE84077}" type="doc">
      <dgm:prSet loTypeId="urn:microsoft.com/office/officeart/2005/8/layout/gear1" loCatId="relationship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CA09AC8-0B28-41F6-BD45-83F52FC58B1E}">
      <dgm:prSet phldrT="[Text]" custT="1"/>
      <dgm:spPr/>
      <dgm:t>
        <a:bodyPr/>
        <a:lstStyle/>
        <a:p>
          <a:r>
            <a:rPr lang="en-US" sz="800" dirty="0" smtClean="0"/>
            <a:t>)</a:t>
          </a:r>
          <a:endParaRPr lang="en-US" sz="800" dirty="0"/>
        </a:p>
      </dgm:t>
    </dgm:pt>
    <dgm:pt modelId="{E335F3DC-811D-46C4-82A8-FD88B0A6E065}" type="parTrans" cxnId="{01EB98AE-F0E3-48BE-AB2A-757D2C410CB8}">
      <dgm:prSet/>
      <dgm:spPr/>
      <dgm:t>
        <a:bodyPr/>
        <a:lstStyle/>
        <a:p>
          <a:endParaRPr lang="en-US"/>
        </a:p>
      </dgm:t>
    </dgm:pt>
    <dgm:pt modelId="{0AEB023B-6F06-4CEB-801C-08DA46387C5B}" type="sibTrans" cxnId="{01EB98AE-F0E3-48BE-AB2A-757D2C410CB8}">
      <dgm:prSet/>
      <dgm:spPr/>
      <dgm:t>
        <a:bodyPr/>
        <a:lstStyle/>
        <a:p>
          <a:endParaRPr lang="en-US"/>
        </a:p>
      </dgm:t>
    </dgm:pt>
    <dgm:pt modelId="{11F356B6-B4F9-4975-9013-71FFB9D688C2}">
      <dgm:prSet phldrT="[Text]" custT="1"/>
      <dgm:spPr/>
      <dgm:t>
        <a:bodyPr/>
        <a:lstStyle/>
        <a:p>
          <a:endParaRPr lang="en-US" sz="800" b="0" dirty="0"/>
        </a:p>
      </dgm:t>
    </dgm:pt>
    <dgm:pt modelId="{BBCECE7C-5479-4BAC-8294-00F697B297E4}" type="parTrans" cxnId="{55509EF7-8692-4FD3-B447-73D8DD836DDB}">
      <dgm:prSet/>
      <dgm:spPr/>
      <dgm:t>
        <a:bodyPr/>
        <a:lstStyle/>
        <a:p>
          <a:endParaRPr lang="en-US"/>
        </a:p>
      </dgm:t>
    </dgm:pt>
    <dgm:pt modelId="{AA7D93FF-9DA4-4DD8-BD76-E02F22F30B5C}" type="sibTrans" cxnId="{55509EF7-8692-4FD3-B447-73D8DD836DDB}">
      <dgm:prSet/>
      <dgm:spPr/>
      <dgm:t>
        <a:bodyPr/>
        <a:lstStyle/>
        <a:p>
          <a:endParaRPr lang="en-US"/>
        </a:p>
      </dgm:t>
    </dgm:pt>
    <dgm:pt modelId="{491F432A-4CA9-4F19-B6BD-99A9FB87285A}">
      <dgm:prSet phldrT="[Text]" custT="1"/>
      <dgm:spPr/>
      <dgm:t>
        <a:bodyPr/>
        <a:lstStyle/>
        <a:p>
          <a:r>
            <a:rPr lang="en-US" sz="800" b="0" dirty="0" smtClean="0"/>
            <a:t>)</a:t>
          </a:r>
          <a:endParaRPr lang="en-US" sz="800" b="0" dirty="0"/>
        </a:p>
      </dgm:t>
    </dgm:pt>
    <dgm:pt modelId="{1CCAC726-3D9F-4097-912F-092BD180B201}" type="parTrans" cxnId="{9C72FEED-50CA-4002-8B9A-F17174AAD423}">
      <dgm:prSet/>
      <dgm:spPr/>
      <dgm:t>
        <a:bodyPr/>
        <a:lstStyle/>
        <a:p>
          <a:endParaRPr lang="en-US"/>
        </a:p>
      </dgm:t>
    </dgm:pt>
    <dgm:pt modelId="{F5936B56-45E5-4921-AB94-E4DF55E92B1F}" type="sibTrans" cxnId="{9C72FEED-50CA-4002-8B9A-F17174AAD423}">
      <dgm:prSet/>
      <dgm:spPr/>
      <dgm:t>
        <a:bodyPr/>
        <a:lstStyle/>
        <a:p>
          <a:endParaRPr lang="en-US"/>
        </a:p>
      </dgm:t>
    </dgm:pt>
    <dgm:pt modelId="{BEA66C1B-3006-44FD-A527-D4912B16994B}">
      <dgm:prSet phldrT="[Text]"/>
      <dgm:spPr/>
      <dgm:t>
        <a:bodyPr/>
        <a:lstStyle/>
        <a:p>
          <a:endParaRPr lang="en-US" dirty="0"/>
        </a:p>
      </dgm:t>
    </dgm:pt>
    <dgm:pt modelId="{960114CA-A985-47EE-AECC-46FA46DFB8AE}" type="sibTrans" cxnId="{7CE626DC-449B-4065-8794-055318577D78}">
      <dgm:prSet/>
      <dgm:spPr/>
      <dgm:t>
        <a:bodyPr/>
        <a:lstStyle/>
        <a:p>
          <a:endParaRPr lang="en-US"/>
        </a:p>
      </dgm:t>
    </dgm:pt>
    <dgm:pt modelId="{0A6153ED-A8A4-4305-A357-3DBF507FD5E5}" type="parTrans" cxnId="{7CE626DC-449B-4065-8794-055318577D78}">
      <dgm:prSet/>
      <dgm:spPr/>
      <dgm:t>
        <a:bodyPr/>
        <a:lstStyle/>
        <a:p>
          <a:endParaRPr lang="en-US"/>
        </a:p>
      </dgm:t>
    </dgm:pt>
    <dgm:pt modelId="{148F5797-6A5B-448A-876C-44A9F371BE36}" type="pres">
      <dgm:prSet presAssocID="{CDE33791-0953-43F5-B66A-3C944BE84077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4C9837-9D35-4A1A-8433-095538217DD9}" type="pres">
      <dgm:prSet presAssocID="{7CA09AC8-0B28-41F6-BD45-83F52FC58B1E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B09851-86EC-4778-86FC-8B4F84133465}" type="pres">
      <dgm:prSet presAssocID="{7CA09AC8-0B28-41F6-BD45-83F52FC58B1E}" presName="gear1srcNode" presStyleLbl="node1" presStyleIdx="0" presStyleCnt="3"/>
      <dgm:spPr/>
      <dgm:t>
        <a:bodyPr/>
        <a:lstStyle/>
        <a:p>
          <a:endParaRPr lang="en-US"/>
        </a:p>
      </dgm:t>
    </dgm:pt>
    <dgm:pt modelId="{E3967DA6-CF00-45F6-A303-6261B0A807B6}" type="pres">
      <dgm:prSet presAssocID="{7CA09AC8-0B28-41F6-BD45-83F52FC58B1E}" presName="gear1dstNode" presStyleLbl="node1" presStyleIdx="0" presStyleCnt="3"/>
      <dgm:spPr/>
      <dgm:t>
        <a:bodyPr/>
        <a:lstStyle/>
        <a:p>
          <a:endParaRPr lang="en-US"/>
        </a:p>
      </dgm:t>
    </dgm:pt>
    <dgm:pt modelId="{389A7DFF-D8D7-48C7-BC3E-57B7082E9677}" type="pres">
      <dgm:prSet presAssocID="{11F356B6-B4F9-4975-9013-71FFB9D688C2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38149D-11E0-48E3-AE03-BD923DC489C1}" type="pres">
      <dgm:prSet presAssocID="{11F356B6-B4F9-4975-9013-71FFB9D688C2}" presName="gear2srcNode" presStyleLbl="node1" presStyleIdx="1" presStyleCnt="3"/>
      <dgm:spPr/>
      <dgm:t>
        <a:bodyPr/>
        <a:lstStyle/>
        <a:p>
          <a:endParaRPr lang="en-US"/>
        </a:p>
      </dgm:t>
    </dgm:pt>
    <dgm:pt modelId="{5EC59328-D2EA-4C7B-AB32-FE5F0EC15B15}" type="pres">
      <dgm:prSet presAssocID="{11F356B6-B4F9-4975-9013-71FFB9D688C2}" presName="gear2dstNode" presStyleLbl="node1" presStyleIdx="1" presStyleCnt="3"/>
      <dgm:spPr/>
      <dgm:t>
        <a:bodyPr/>
        <a:lstStyle/>
        <a:p>
          <a:endParaRPr lang="en-US"/>
        </a:p>
      </dgm:t>
    </dgm:pt>
    <dgm:pt modelId="{1E812322-3F77-411A-9B49-FA4E6B6618A7}" type="pres">
      <dgm:prSet presAssocID="{491F432A-4CA9-4F19-B6BD-99A9FB87285A}" presName="gear3" presStyleLbl="node1" presStyleIdx="2" presStyleCnt="3"/>
      <dgm:spPr/>
      <dgm:t>
        <a:bodyPr/>
        <a:lstStyle/>
        <a:p>
          <a:endParaRPr lang="en-US"/>
        </a:p>
      </dgm:t>
    </dgm:pt>
    <dgm:pt modelId="{AD66FF13-B634-4783-9CC6-A1C90486638E}" type="pres">
      <dgm:prSet presAssocID="{491F432A-4CA9-4F19-B6BD-99A9FB87285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3D4E2B-C833-45AB-B26F-A9B5A87CD724}" type="pres">
      <dgm:prSet presAssocID="{491F432A-4CA9-4F19-B6BD-99A9FB87285A}" presName="gear3srcNode" presStyleLbl="node1" presStyleIdx="2" presStyleCnt="3"/>
      <dgm:spPr/>
      <dgm:t>
        <a:bodyPr/>
        <a:lstStyle/>
        <a:p>
          <a:endParaRPr lang="en-US"/>
        </a:p>
      </dgm:t>
    </dgm:pt>
    <dgm:pt modelId="{5EAAF36F-4082-4ABF-AF28-64BFE1402E75}" type="pres">
      <dgm:prSet presAssocID="{491F432A-4CA9-4F19-B6BD-99A9FB87285A}" presName="gear3dstNode" presStyleLbl="node1" presStyleIdx="2" presStyleCnt="3"/>
      <dgm:spPr/>
      <dgm:t>
        <a:bodyPr/>
        <a:lstStyle/>
        <a:p>
          <a:endParaRPr lang="en-US"/>
        </a:p>
      </dgm:t>
    </dgm:pt>
    <dgm:pt modelId="{9706ED2C-290B-4FD0-9E4B-82154C22EA8A}" type="pres">
      <dgm:prSet presAssocID="{0AEB023B-6F06-4CEB-801C-08DA46387C5B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3BA694FB-C0CF-4AEF-B96F-4C1FCCDB02C8}" type="pres">
      <dgm:prSet presAssocID="{AA7D93FF-9DA4-4DD8-BD76-E02F22F30B5C}" presName="connector2" presStyleLbl="sibTrans2D1" presStyleIdx="1" presStyleCnt="3" custAng="16200000" custLinFactNeighborX="3708" custLinFactNeighborY="13366"/>
      <dgm:spPr/>
      <dgm:t>
        <a:bodyPr/>
        <a:lstStyle/>
        <a:p>
          <a:endParaRPr lang="en-US"/>
        </a:p>
      </dgm:t>
    </dgm:pt>
    <dgm:pt modelId="{AC882AB5-24DF-4A04-987A-23B49B0D255C}" type="pres">
      <dgm:prSet presAssocID="{F5936B56-45E5-4921-AB94-E4DF55E92B1F}" presName="connector3" presStyleLbl="sibTrans2D1" presStyleIdx="2" presStyleCnt="3" custAng="8087663" custLinFactNeighborX="4117" custLinFactNeighborY="7866"/>
      <dgm:spPr/>
      <dgm:t>
        <a:bodyPr/>
        <a:lstStyle/>
        <a:p>
          <a:endParaRPr lang="en-US"/>
        </a:p>
      </dgm:t>
    </dgm:pt>
  </dgm:ptLst>
  <dgm:cxnLst>
    <dgm:cxn modelId="{7CE626DC-449B-4065-8794-055318577D78}" srcId="{CDE33791-0953-43F5-B66A-3C944BE84077}" destId="{BEA66C1B-3006-44FD-A527-D4912B16994B}" srcOrd="3" destOrd="0" parTransId="{0A6153ED-A8A4-4305-A357-3DBF507FD5E5}" sibTransId="{960114CA-A985-47EE-AECC-46FA46DFB8AE}"/>
    <dgm:cxn modelId="{B0077A1A-E433-481C-B31D-BDB128096618}" type="presOf" srcId="{AA7D93FF-9DA4-4DD8-BD76-E02F22F30B5C}" destId="{3BA694FB-C0CF-4AEF-B96F-4C1FCCDB02C8}" srcOrd="0" destOrd="0" presId="urn:microsoft.com/office/officeart/2005/8/layout/gear1"/>
    <dgm:cxn modelId="{3651F0CD-4D49-4823-A16C-C22E944D51B3}" type="presOf" srcId="{491F432A-4CA9-4F19-B6BD-99A9FB87285A}" destId="{163D4E2B-C833-45AB-B26F-A9B5A87CD724}" srcOrd="2" destOrd="0" presId="urn:microsoft.com/office/officeart/2005/8/layout/gear1"/>
    <dgm:cxn modelId="{14F5B91E-7DAC-4E1D-AAE7-2E68E15BA8EC}" type="presOf" srcId="{491F432A-4CA9-4F19-B6BD-99A9FB87285A}" destId="{1E812322-3F77-411A-9B49-FA4E6B6618A7}" srcOrd="0" destOrd="0" presId="urn:microsoft.com/office/officeart/2005/8/layout/gear1"/>
    <dgm:cxn modelId="{36B2BDCC-3D94-4D5B-B024-BDA38A8BD61D}" type="presOf" srcId="{491F432A-4CA9-4F19-B6BD-99A9FB87285A}" destId="{AD66FF13-B634-4783-9CC6-A1C90486638E}" srcOrd="1" destOrd="0" presId="urn:microsoft.com/office/officeart/2005/8/layout/gear1"/>
    <dgm:cxn modelId="{75C6382D-C7D8-4387-A060-53971ABFB0F2}" type="presOf" srcId="{11F356B6-B4F9-4975-9013-71FFB9D688C2}" destId="{A238149D-11E0-48E3-AE03-BD923DC489C1}" srcOrd="1" destOrd="0" presId="urn:microsoft.com/office/officeart/2005/8/layout/gear1"/>
    <dgm:cxn modelId="{A9B50170-17E7-435D-B034-CE8FD0F8E466}" type="presOf" srcId="{7CA09AC8-0B28-41F6-BD45-83F52FC58B1E}" destId="{9E4C9837-9D35-4A1A-8433-095538217DD9}" srcOrd="0" destOrd="0" presId="urn:microsoft.com/office/officeart/2005/8/layout/gear1"/>
    <dgm:cxn modelId="{3C4B0389-35B6-4CF9-8348-CEEE8D68A704}" type="presOf" srcId="{0AEB023B-6F06-4CEB-801C-08DA46387C5B}" destId="{9706ED2C-290B-4FD0-9E4B-82154C22EA8A}" srcOrd="0" destOrd="0" presId="urn:microsoft.com/office/officeart/2005/8/layout/gear1"/>
    <dgm:cxn modelId="{352502A7-A757-460D-A6B9-3950E80FE072}" type="presOf" srcId="{11F356B6-B4F9-4975-9013-71FFB9D688C2}" destId="{389A7DFF-D8D7-48C7-BC3E-57B7082E9677}" srcOrd="0" destOrd="0" presId="urn:microsoft.com/office/officeart/2005/8/layout/gear1"/>
    <dgm:cxn modelId="{D035245D-64A0-4422-8982-FFAD579C514E}" type="presOf" srcId="{F5936B56-45E5-4921-AB94-E4DF55E92B1F}" destId="{AC882AB5-24DF-4A04-987A-23B49B0D255C}" srcOrd="0" destOrd="0" presId="urn:microsoft.com/office/officeart/2005/8/layout/gear1"/>
    <dgm:cxn modelId="{9C72FEED-50CA-4002-8B9A-F17174AAD423}" srcId="{CDE33791-0953-43F5-B66A-3C944BE84077}" destId="{491F432A-4CA9-4F19-B6BD-99A9FB87285A}" srcOrd="2" destOrd="0" parTransId="{1CCAC726-3D9F-4097-912F-092BD180B201}" sibTransId="{F5936B56-45E5-4921-AB94-E4DF55E92B1F}"/>
    <dgm:cxn modelId="{17FACCFE-64B4-424B-BA1E-ACB7C95BCB20}" type="presOf" srcId="{11F356B6-B4F9-4975-9013-71FFB9D688C2}" destId="{5EC59328-D2EA-4C7B-AB32-FE5F0EC15B15}" srcOrd="2" destOrd="0" presId="urn:microsoft.com/office/officeart/2005/8/layout/gear1"/>
    <dgm:cxn modelId="{212BB4F8-D090-482D-80A0-8F7CEF65E4E4}" type="presOf" srcId="{491F432A-4CA9-4F19-B6BD-99A9FB87285A}" destId="{5EAAF36F-4082-4ABF-AF28-64BFE1402E75}" srcOrd="3" destOrd="0" presId="urn:microsoft.com/office/officeart/2005/8/layout/gear1"/>
    <dgm:cxn modelId="{D0D1E0FD-502D-45FD-872F-983811C29D46}" type="presOf" srcId="{CDE33791-0953-43F5-B66A-3C944BE84077}" destId="{148F5797-6A5B-448A-876C-44A9F371BE36}" srcOrd="0" destOrd="0" presId="urn:microsoft.com/office/officeart/2005/8/layout/gear1"/>
    <dgm:cxn modelId="{31EFE8FC-3F0F-4B3F-AB8B-A060B10FC81A}" type="presOf" srcId="{7CA09AC8-0B28-41F6-BD45-83F52FC58B1E}" destId="{27B09851-86EC-4778-86FC-8B4F84133465}" srcOrd="1" destOrd="0" presId="urn:microsoft.com/office/officeart/2005/8/layout/gear1"/>
    <dgm:cxn modelId="{55509EF7-8692-4FD3-B447-73D8DD836DDB}" srcId="{CDE33791-0953-43F5-B66A-3C944BE84077}" destId="{11F356B6-B4F9-4975-9013-71FFB9D688C2}" srcOrd="1" destOrd="0" parTransId="{BBCECE7C-5479-4BAC-8294-00F697B297E4}" sibTransId="{AA7D93FF-9DA4-4DD8-BD76-E02F22F30B5C}"/>
    <dgm:cxn modelId="{01EB98AE-F0E3-48BE-AB2A-757D2C410CB8}" srcId="{CDE33791-0953-43F5-B66A-3C944BE84077}" destId="{7CA09AC8-0B28-41F6-BD45-83F52FC58B1E}" srcOrd="0" destOrd="0" parTransId="{E335F3DC-811D-46C4-82A8-FD88B0A6E065}" sibTransId="{0AEB023B-6F06-4CEB-801C-08DA46387C5B}"/>
    <dgm:cxn modelId="{BE9AF912-CC79-470F-8E97-919DDACAC83C}" type="presOf" srcId="{7CA09AC8-0B28-41F6-BD45-83F52FC58B1E}" destId="{E3967DA6-CF00-45F6-A303-6261B0A807B6}" srcOrd="2" destOrd="0" presId="urn:microsoft.com/office/officeart/2005/8/layout/gear1"/>
    <dgm:cxn modelId="{DAB23E65-2172-4526-82E3-3450A9923C68}" type="presParOf" srcId="{148F5797-6A5B-448A-876C-44A9F371BE36}" destId="{9E4C9837-9D35-4A1A-8433-095538217DD9}" srcOrd="0" destOrd="0" presId="urn:microsoft.com/office/officeart/2005/8/layout/gear1"/>
    <dgm:cxn modelId="{08585195-8DED-423E-8C96-8CAB58B07959}" type="presParOf" srcId="{148F5797-6A5B-448A-876C-44A9F371BE36}" destId="{27B09851-86EC-4778-86FC-8B4F84133465}" srcOrd="1" destOrd="0" presId="urn:microsoft.com/office/officeart/2005/8/layout/gear1"/>
    <dgm:cxn modelId="{F3192DAA-86FC-4608-836A-5DAFBDE5006A}" type="presParOf" srcId="{148F5797-6A5B-448A-876C-44A9F371BE36}" destId="{E3967DA6-CF00-45F6-A303-6261B0A807B6}" srcOrd="2" destOrd="0" presId="urn:microsoft.com/office/officeart/2005/8/layout/gear1"/>
    <dgm:cxn modelId="{4490B9DD-4C7E-42A8-AB2F-2E426135D747}" type="presParOf" srcId="{148F5797-6A5B-448A-876C-44A9F371BE36}" destId="{389A7DFF-D8D7-48C7-BC3E-57B7082E9677}" srcOrd="3" destOrd="0" presId="urn:microsoft.com/office/officeart/2005/8/layout/gear1"/>
    <dgm:cxn modelId="{5940B19E-9E53-452E-B057-D488BBA2F3AA}" type="presParOf" srcId="{148F5797-6A5B-448A-876C-44A9F371BE36}" destId="{A238149D-11E0-48E3-AE03-BD923DC489C1}" srcOrd="4" destOrd="0" presId="urn:microsoft.com/office/officeart/2005/8/layout/gear1"/>
    <dgm:cxn modelId="{6014453C-A00C-4421-8A6B-32FA2FBC065C}" type="presParOf" srcId="{148F5797-6A5B-448A-876C-44A9F371BE36}" destId="{5EC59328-D2EA-4C7B-AB32-FE5F0EC15B15}" srcOrd="5" destOrd="0" presId="urn:microsoft.com/office/officeart/2005/8/layout/gear1"/>
    <dgm:cxn modelId="{A19DAA99-7A98-4223-B430-294162335A89}" type="presParOf" srcId="{148F5797-6A5B-448A-876C-44A9F371BE36}" destId="{1E812322-3F77-411A-9B49-FA4E6B6618A7}" srcOrd="6" destOrd="0" presId="urn:microsoft.com/office/officeart/2005/8/layout/gear1"/>
    <dgm:cxn modelId="{90E4FDA4-6D4A-411A-800E-EDA500CA1FDE}" type="presParOf" srcId="{148F5797-6A5B-448A-876C-44A9F371BE36}" destId="{AD66FF13-B634-4783-9CC6-A1C90486638E}" srcOrd="7" destOrd="0" presId="urn:microsoft.com/office/officeart/2005/8/layout/gear1"/>
    <dgm:cxn modelId="{EDAA60AE-2943-4F68-A361-4708A9B36D37}" type="presParOf" srcId="{148F5797-6A5B-448A-876C-44A9F371BE36}" destId="{163D4E2B-C833-45AB-B26F-A9B5A87CD724}" srcOrd="8" destOrd="0" presId="urn:microsoft.com/office/officeart/2005/8/layout/gear1"/>
    <dgm:cxn modelId="{9C26F610-A100-4F62-8028-0C1579CBC80C}" type="presParOf" srcId="{148F5797-6A5B-448A-876C-44A9F371BE36}" destId="{5EAAF36F-4082-4ABF-AF28-64BFE1402E75}" srcOrd="9" destOrd="0" presId="urn:microsoft.com/office/officeart/2005/8/layout/gear1"/>
    <dgm:cxn modelId="{69CCD5E9-52BC-4A85-9096-A17F88F0847F}" type="presParOf" srcId="{148F5797-6A5B-448A-876C-44A9F371BE36}" destId="{9706ED2C-290B-4FD0-9E4B-82154C22EA8A}" srcOrd="10" destOrd="0" presId="urn:microsoft.com/office/officeart/2005/8/layout/gear1"/>
    <dgm:cxn modelId="{48299682-4505-4716-A6D0-6FD901C057E6}" type="presParOf" srcId="{148F5797-6A5B-448A-876C-44A9F371BE36}" destId="{3BA694FB-C0CF-4AEF-B96F-4C1FCCDB02C8}" srcOrd="11" destOrd="0" presId="urn:microsoft.com/office/officeart/2005/8/layout/gear1"/>
    <dgm:cxn modelId="{D2CC5952-59B1-4541-BEEE-AE5AF5D6CE17}" type="presParOf" srcId="{148F5797-6A5B-448A-876C-44A9F371BE36}" destId="{AC882AB5-24DF-4A04-987A-23B49B0D255C}" srcOrd="12" destOrd="0" presId="urn:microsoft.com/office/officeart/2005/8/layout/gear1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CB2E2B-4426-47D6-884F-559541D7C900}">
      <dsp:nvSpPr>
        <dsp:cNvPr id="0" name=""/>
        <dsp:cNvSpPr/>
      </dsp:nvSpPr>
      <dsp:spPr>
        <a:xfrm>
          <a:off x="418" y="0"/>
          <a:ext cx="1088305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15000"/>
                <a:satMod val="180000"/>
              </a:schemeClr>
            </a:gs>
            <a:gs pos="50000">
              <a:schemeClr val="accent6">
                <a:shade val="45000"/>
                <a:satMod val="170000"/>
              </a:schemeClr>
            </a:gs>
            <a:gs pos="70000">
              <a:schemeClr val="accent6">
                <a:tint val="99000"/>
                <a:shade val="65000"/>
                <a:satMod val="155000"/>
              </a:schemeClr>
            </a:gs>
            <a:gs pos="100000">
              <a:schemeClr val="accent6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PFA</a:t>
          </a:r>
          <a:endParaRPr lang="en-US" sz="2700" kern="1200" dirty="0"/>
        </a:p>
      </dsp:txBody>
      <dsp:txXfrm>
        <a:off x="418" y="0"/>
        <a:ext cx="1088305" cy="1219200"/>
      </dsp:txXfrm>
    </dsp:sp>
    <dsp:sp modelId="{3D4E5EED-3796-4A98-AAD0-C3D2668BE282}">
      <dsp:nvSpPr>
        <dsp:cNvPr id="0" name=""/>
        <dsp:cNvSpPr/>
      </dsp:nvSpPr>
      <dsp:spPr>
        <a:xfrm>
          <a:off x="109249" y="1219224"/>
          <a:ext cx="870644" cy="4430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Database</a:t>
          </a:r>
        </a:p>
      </dsp:txBody>
      <dsp:txXfrm>
        <a:off x="109249" y="1219224"/>
        <a:ext cx="870644" cy="443061"/>
      </dsp:txXfrm>
    </dsp:sp>
    <dsp:sp modelId="{D15088DE-8EDF-47D3-95FF-E11766955526}">
      <dsp:nvSpPr>
        <dsp:cNvPr id="0" name=""/>
        <dsp:cNvSpPr/>
      </dsp:nvSpPr>
      <dsp:spPr>
        <a:xfrm>
          <a:off x="109249" y="1730448"/>
          <a:ext cx="870644" cy="4430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Processes</a:t>
          </a:r>
        </a:p>
      </dsp:txBody>
      <dsp:txXfrm>
        <a:off x="109249" y="1730448"/>
        <a:ext cx="870644" cy="443061"/>
      </dsp:txXfrm>
    </dsp:sp>
    <dsp:sp modelId="{D3E097AA-B673-4D74-8612-F8D53C3FBCEF}">
      <dsp:nvSpPr>
        <dsp:cNvPr id="0" name=""/>
        <dsp:cNvSpPr/>
      </dsp:nvSpPr>
      <dsp:spPr>
        <a:xfrm>
          <a:off x="76199" y="2726509"/>
          <a:ext cx="870644" cy="4430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Investments</a:t>
          </a:r>
        </a:p>
      </dsp:txBody>
      <dsp:txXfrm>
        <a:off x="76199" y="2726509"/>
        <a:ext cx="870644" cy="443061"/>
      </dsp:txXfrm>
    </dsp:sp>
    <dsp:sp modelId="{5D5AFB21-91FA-4B27-9266-B373F9C9C32F}">
      <dsp:nvSpPr>
        <dsp:cNvPr id="0" name=""/>
        <dsp:cNvSpPr/>
      </dsp:nvSpPr>
      <dsp:spPr>
        <a:xfrm>
          <a:off x="108639" y="2223838"/>
          <a:ext cx="805764" cy="4430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Contribution Drive</a:t>
          </a:r>
        </a:p>
      </dsp:txBody>
      <dsp:txXfrm>
        <a:off x="108639" y="2223838"/>
        <a:ext cx="805764" cy="443061"/>
      </dsp:txXfrm>
    </dsp:sp>
    <dsp:sp modelId="{AB6945F2-E8E2-42E3-AE58-3AB25BD97D75}">
      <dsp:nvSpPr>
        <dsp:cNvPr id="0" name=""/>
        <dsp:cNvSpPr/>
      </dsp:nvSpPr>
      <dsp:spPr>
        <a:xfrm>
          <a:off x="76199" y="3229176"/>
          <a:ext cx="870644" cy="5966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Effective Customer Support Services</a:t>
          </a:r>
          <a:endParaRPr lang="en-US" sz="900" kern="1200" dirty="0"/>
        </a:p>
      </dsp:txBody>
      <dsp:txXfrm>
        <a:off x="76199" y="3229176"/>
        <a:ext cx="870644" cy="596652"/>
      </dsp:txXfrm>
    </dsp:sp>
    <dsp:sp modelId="{90D2FF45-4265-4F57-833B-2E2498F7A580}">
      <dsp:nvSpPr>
        <dsp:cNvPr id="0" name=""/>
        <dsp:cNvSpPr/>
      </dsp:nvSpPr>
      <dsp:spPr>
        <a:xfrm>
          <a:off x="1170347" y="0"/>
          <a:ext cx="1088305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1">
              <a:satMod val="3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CPFA</a:t>
          </a:r>
          <a:endParaRPr lang="en-US" sz="2700" kern="1200" dirty="0"/>
        </a:p>
      </dsp:txBody>
      <dsp:txXfrm>
        <a:off x="1170347" y="0"/>
        <a:ext cx="1088305" cy="1219200"/>
      </dsp:txXfrm>
    </dsp:sp>
    <dsp:sp modelId="{1D2BB3D6-A0BA-4B08-BD39-BFA64E9657F1}">
      <dsp:nvSpPr>
        <dsp:cNvPr id="0" name=""/>
        <dsp:cNvSpPr/>
      </dsp:nvSpPr>
      <dsp:spPr>
        <a:xfrm>
          <a:off x="1279177" y="1219968"/>
          <a:ext cx="870644" cy="470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Database</a:t>
          </a:r>
        </a:p>
      </dsp:txBody>
      <dsp:txXfrm>
        <a:off x="1279177" y="1219968"/>
        <a:ext cx="870644" cy="470148"/>
      </dsp:txXfrm>
    </dsp:sp>
    <dsp:sp modelId="{16F514C1-D6EA-40C3-AE88-5073ED7D8DBF}">
      <dsp:nvSpPr>
        <dsp:cNvPr id="0" name=""/>
        <dsp:cNvSpPr/>
      </dsp:nvSpPr>
      <dsp:spPr>
        <a:xfrm>
          <a:off x="1279177" y="1762447"/>
          <a:ext cx="870644" cy="470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Processes</a:t>
          </a:r>
        </a:p>
      </dsp:txBody>
      <dsp:txXfrm>
        <a:off x="1279177" y="1762447"/>
        <a:ext cx="870644" cy="470148"/>
      </dsp:txXfrm>
    </dsp:sp>
    <dsp:sp modelId="{2EDC1523-593B-44DA-B27F-0D67ADA80246}">
      <dsp:nvSpPr>
        <dsp:cNvPr id="0" name=""/>
        <dsp:cNvSpPr/>
      </dsp:nvSpPr>
      <dsp:spPr>
        <a:xfrm>
          <a:off x="1279177" y="2304925"/>
          <a:ext cx="870644" cy="470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Investments</a:t>
          </a:r>
        </a:p>
      </dsp:txBody>
      <dsp:txXfrm>
        <a:off x="1279177" y="2304925"/>
        <a:ext cx="870644" cy="470148"/>
      </dsp:txXfrm>
    </dsp:sp>
    <dsp:sp modelId="{3F03D2C6-2645-4356-AE92-3402FA21A443}">
      <dsp:nvSpPr>
        <dsp:cNvPr id="0" name=""/>
        <dsp:cNvSpPr/>
      </dsp:nvSpPr>
      <dsp:spPr>
        <a:xfrm>
          <a:off x="1279177" y="2847404"/>
          <a:ext cx="870644" cy="470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Reporting</a:t>
          </a:r>
        </a:p>
      </dsp:txBody>
      <dsp:txXfrm>
        <a:off x="1279177" y="2847404"/>
        <a:ext cx="870644" cy="470148"/>
      </dsp:txXfrm>
    </dsp:sp>
    <dsp:sp modelId="{B5B9E7A7-CF33-4D24-967C-D21C1B38BE60}">
      <dsp:nvSpPr>
        <dsp:cNvPr id="0" name=""/>
        <dsp:cNvSpPr/>
      </dsp:nvSpPr>
      <dsp:spPr>
        <a:xfrm>
          <a:off x="1219199" y="3389883"/>
          <a:ext cx="990601" cy="470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Member Enlightenment</a:t>
          </a:r>
          <a:endParaRPr lang="en-US" sz="900" kern="1200" dirty="0"/>
        </a:p>
      </dsp:txBody>
      <dsp:txXfrm>
        <a:off x="1219199" y="3389883"/>
        <a:ext cx="990601" cy="470148"/>
      </dsp:txXfrm>
    </dsp:sp>
    <dsp:sp modelId="{C20DC9BF-86D6-4495-9FC8-454FDB3231DD}">
      <dsp:nvSpPr>
        <dsp:cNvPr id="0" name=""/>
        <dsp:cNvSpPr/>
      </dsp:nvSpPr>
      <dsp:spPr>
        <a:xfrm>
          <a:off x="2340275" y="0"/>
          <a:ext cx="1088305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15000"/>
                <a:satMod val="180000"/>
              </a:schemeClr>
            </a:gs>
            <a:gs pos="50000">
              <a:schemeClr val="accent2">
                <a:shade val="45000"/>
                <a:satMod val="170000"/>
              </a:schemeClr>
            </a:gs>
            <a:gs pos="70000">
              <a:schemeClr val="accent2">
                <a:tint val="99000"/>
                <a:shade val="65000"/>
                <a:satMod val="155000"/>
              </a:schemeClr>
            </a:gs>
            <a:gs pos="100000">
              <a:schemeClr val="accent2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2">
              <a:satMod val="30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PFC</a:t>
          </a:r>
          <a:endParaRPr lang="en-US" sz="2700" kern="1200" dirty="0"/>
        </a:p>
      </dsp:txBody>
      <dsp:txXfrm>
        <a:off x="2340275" y="0"/>
        <a:ext cx="1088305" cy="1219200"/>
      </dsp:txXfrm>
    </dsp:sp>
    <dsp:sp modelId="{8696E815-B066-423B-AAE4-BDF4739A19C0}">
      <dsp:nvSpPr>
        <dsp:cNvPr id="0" name=""/>
        <dsp:cNvSpPr/>
      </dsp:nvSpPr>
      <dsp:spPr>
        <a:xfrm>
          <a:off x="2449106" y="1219398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Collection Network</a:t>
          </a:r>
        </a:p>
      </dsp:txBody>
      <dsp:txXfrm>
        <a:off x="2449106" y="1219398"/>
        <a:ext cx="870644" cy="390177"/>
      </dsp:txXfrm>
    </dsp:sp>
    <dsp:sp modelId="{AACA8BFB-1AA1-4621-9E58-9FA422F6419E}">
      <dsp:nvSpPr>
        <dsp:cNvPr id="0" name=""/>
        <dsp:cNvSpPr/>
      </dsp:nvSpPr>
      <dsp:spPr>
        <a:xfrm>
          <a:off x="2449106" y="1669603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Custody</a:t>
          </a:r>
        </a:p>
      </dsp:txBody>
      <dsp:txXfrm>
        <a:off x="2449106" y="1669603"/>
        <a:ext cx="870644" cy="390177"/>
      </dsp:txXfrm>
    </dsp:sp>
    <dsp:sp modelId="{9624AD91-DE33-4040-9C8F-D8E3607FD47D}">
      <dsp:nvSpPr>
        <dsp:cNvPr id="0" name=""/>
        <dsp:cNvSpPr/>
      </dsp:nvSpPr>
      <dsp:spPr>
        <a:xfrm>
          <a:off x="2449106" y="2119808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Database</a:t>
          </a:r>
        </a:p>
      </dsp:txBody>
      <dsp:txXfrm>
        <a:off x="2449106" y="2119808"/>
        <a:ext cx="870644" cy="390177"/>
      </dsp:txXfrm>
    </dsp:sp>
    <dsp:sp modelId="{B78D6D46-A309-42FE-8F1E-87510E825383}">
      <dsp:nvSpPr>
        <dsp:cNvPr id="0" name=""/>
        <dsp:cNvSpPr/>
      </dsp:nvSpPr>
      <dsp:spPr>
        <a:xfrm>
          <a:off x="2449106" y="2570013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Settlements</a:t>
          </a:r>
        </a:p>
      </dsp:txBody>
      <dsp:txXfrm>
        <a:off x="2449106" y="2570013"/>
        <a:ext cx="870644" cy="390177"/>
      </dsp:txXfrm>
    </dsp:sp>
    <dsp:sp modelId="{A1F7B44E-1D17-49B8-8DF0-7EA058403E6C}">
      <dsp:nvSpPr>
        <dsp:cNvPr id="0" name=""/>
        <dsp:cNvSpPr/>
      </dsp:nvSpPr>
      <dsp:spPr>
        <a:xfrm>
          <a:off x="2449106" y="3020218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Corporate Actions</a:t>
          </a:r>
          <a:endParaRPr lang="en-US" sz="900" kern="1200" dirty="0"/>
        </a:p>
      </dsp:txBody>
      <dsp:txXfrm>
        <a:off x="2449106" y="3020218"/>
        <a:ext cx="870644" cy="390177"/>
      </dsp:txXfrm>
    </dsp:sp>
    <dsp:sp modelId="{C53C7162-2762-49F4-9A98-412F3FE73BFC}">
      <dsp:nvSpPr>
        <dsp:cNvPr id="0" name=""/>
        <dsp:cNvSpPr/>
      </dsp:nvSpPr>
      <dsp:spPr>
        <a:xfrm>
          <a:off x="2449106" y="3470423"/>
          <a:ext cx="870644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Compliance Monitoring</a:t>
          </a:r>
          <a:endParaRPr lang="en-US" sz="900" kern="1200" dirty="0"/>
        </a:p>
      </dsp:txBody>
      <dsp:txXfrm>
        <a:off x="2449106" y="3470423"/>
        <a:ext cx="870644" cy="39017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A8E342-5291-41BF-B954-80FB4DBCC15C}">
      <dsp:nvSpPr>
        <dsp:cNvPr id="0" name=""/>
        <dsp:cNvSpPr/>
      </dsp:nvSpPr>
      <dsp:spPr>
        <a:xfrm>
          <a:off x="1371609" y="0"/>
          <a:ext cx="1981203" cy="162520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Accumulation Stage</a:t>
          </a:r>
          <a:endParaRPr lang="en-US" sz="2000" kern="1200" dirty="0"/>
        </a:p>
      </dsp:txBody>
      <dsp:txXfrm>
        <a:off x="1371609" y="0"/>
        <a:ext cx="1981203" cy="1625203"/>
      </dsp:txXfrm>
    </dsp:sp>
    <dsp:sp modelId="{2F3CC081-F562-4AC0-9EDB-ADCE4F7906AE}">
      <dsp:nvSpPr>
        <dsp:cNvPr id="0" name=""/>
        <dsp:cNvSpPr/>
      </dsp:nvSpPr>
      <dsp:spPr>
        <a:xfrm rot="5510865">
          <a:off x="2047590" y="1628031"/>
          <a:ext cx="553035" cy="7313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5510865">
        <a:off x="2047590" y="1628031"/>
        <a:ext cx="553035" cy="731341"/>
      </dsp:txXfrm>
    </dsp:sp>
    <dsp:sp modelId="{81FBD2A6-0221-4199-87DA-73BD26BCC191}">
      <dsp:nvSpPr>
        <dsp:cNvPr id="0" name=""/>
        <dsp:cNvSpPr/>
      </dsp:nvSpPr>
      <dsp:spPr>
        <a:xfrm>
          <a:off x="1295403" y="2362200"/>
          <a:ext cx="1981203" cy="1625203"/>
        </a:xfrm>
        <a:prstGeom prst="roundRect">
          <a:avLst>
            <a:gd name="adj" fmla="val 10000"/>
          </a:avLst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Payout Stage</a:t>
          </a:r>
          <a:endParaRPr lang="en-US" sz="2000" kern="1200" dirty="0"/>
        </a:p>
      </dsp:txBody>
      <dsp:txXfrm>
        <a:off x="1295403" y="2362200"/>
        <a:ext cx="1981203" cy="162520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CB2E2B-4426-47D6-884F-559541D7C900}">
      <dsp:nvSpPr>
        <dsp:cNvPr id="0" name=""/>
        <dsp:cNvSpPr/>
      </dsp:nvSpPr>
      <dsp:spPr>
        <a:xfrm>
          <a:off x="427" y="0"/>
          <a:ext cx="1112490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15000"/>
                <a:satMod val="180000"/>
              </a:schemeClr>
            </a:gs>
            <a:gs pos="50000">
              <a:schemeClr val="accent6">
                <a:shade val="45000"/>
                <a:satMod val="170000"/>
              </a:schemeClr>
            </a:gs>
            <a:gs pos="70000">
              <a:schemeClr val="accent6">
                <a:tint val="99000"/>
                <a:shade val="65000"/>
                <a:satMod val="155000"/>
              </a:schemeClr>
            </a:gs>
            <a:gs pos="100000">
              <a:schemeClr val="accent6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RSA Holder</a:t>
          </a:r>
          <a:endParaRPr lang="en-US" sz="1500" kern="1200" dirty="0"/>
        </a:p>
      </dsp:txBody>
      <dsp:txXfrm>
        <a:off x="427" y="0"/>
        <a:ext cx="1112490" cy="1219200"/>
      </dsp:txXfrm>
    </dsp:sp>
    <dsp:sp modelId="{3D4E5EED-3796-4A98-AAD0-C3D2668BE282}">
      <dsp:nvSpPr>
        <dsp:cNvPr id="0" name=""/>
        <dsp:cNvSpPr/>
      </dsp:nvSpPr>
      <dsp:spPr>
        <a:xfrm>
          <a:off x="111676" y="1219299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Contributor Focus</a:t>
          </a:r>
        </a:p>
      </dsp:txBody>
      <dsp:txXfrm>
        <a:off x="111676" y="1219299"/>
        <a:ext cx="889992" cy="592038"/>
      </dsp:txXfrm>
    </dsp:sp>
    <dsp:sp modelId="{D3E097AA-B673-4D74-8612-F8D53C3FBCEF}">
      <dsp:nvSpPr>
        <dsp:cNvPr id="0" name=""/>
        <dsp:cNvSpPr/>
      </dsp:nvSpPr>
      <dsp:spPr>
        <a:xfrm>
          <a:off x="77892" y="2550279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Fair Investment Returns</a:t>
          </a:r>
        </a:p>
      </dsp:txBody>
      <dsp:txXfrm>
        <a:off x="77892" y="2550279"/>
        <a:ext cx="889992" cy="592038"/>
      </dsp:txXfrm>
    </dsp:sp>
    <dsp:sp modelId="{5D5AFB21-91FA-4B27-9266-B373F9C9C32F}">
      <dsp:nvSpPr>
        <dsp:cNvPr id="0" name=""/>
        <dsp:cNvSpPr/>
      </dsp:nvSpPr>
      <dsp:spPr>
        <a:xfrm>
          <a:off x="33161" y="1878588"/>
          <a:ext cx="979454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Up-to-date Contributions</a:t>
          </a:r>
        </a:p>
      </dsp:txBody>
      <dsp:txXfrm>
        <a:off x="33161" y="1878588"/>
        <a:ext cx="979454" cy="592038"/>
      </dsp:txXfrm>
    </dsp:sp>
    <dsp:sp modelId="{AB6945F2-E8E2-42E3-AE58-3AB25BD97D75}">
      <dsp:nvSpPr>
        <dsp:cNvPr id="0" name=""/>
        <dsp:cNvSpPr/>
      </dsp:nvSpPr>
      <dsp:spPr>
        <a:xfrm>
          <a:off x="77892" y="3221965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Courteous Service</a:t>
          </a:r>
          <a:endParaRPr lang="en-US" sz="900" kern="1200" dirty="0"/>
        </a:p>
      </dsp:txBody>
      <dsp:txXfrm>
        <a:off x="77892" y="3221965"/>
        <a:ext cx="889992" cy="592038"/>
      </dsp:txXfrm>
    </dsp:sp>
    <dsp:sp modelId="{90D2FF45-4265-4F57-833B-2E2498F7A580}">
      <dsp:nvSpPr>
        <dsp:cNvPr id="0" name=""/>
        <dsp:cNvSpPr/>
      </dsp:nvSpPr>
      <dsp:spPr>
        <a:xfrm>
          <a:off x="1196354" y="0"/>
          <a:ext cx="1112490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15000"/>
                <a:satMod val="180000"/>
              </a:schemeClr>
            </a:gs>
            <a:gs pos="50000">
              <a:schemeClr val="accent1">
                <a:shade val="45000"/>
                <a:satMod val="170000"/>
              </a:schemeClr>
            </a:gs>
            <a:gs pos="70000">
              <a:schemeClr val="accent1">
                <a:tint val="99000"/>
                <a:shade val="65000"/>
                <a:satMod val="155000"/>
              </a:schemeClr>
            </a:gs>
            <a:gs pos="100000">
              <a:schemeClr val="accent1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1">
              <a:satMod val="3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PFA/PFC</a:t>
          </a:r>
          <a:endParaRPr lang="en-US" sz="1500" kern="1200" dirty="0"/>
        </a:p>
      </dsp:txBody>
      <dsp:txXfrm>
        <a:off x="1196354" y="0"/>
        <a:ext cx="1112490" cy="1219200"/>
      </dsp:txXfrm>
    </dsp:sp>
    <dsp:sp modelId="{1D2BB3D6-A0BA-4B08-BD39-BFA64E9657F1}">
      <dsp:nvSpPr>
        <dsp:cNvPr id="0" name=""/>
        <dsp:cNvSpPr/>
      </dsp:nvSpPr>
      <dsp:spPr>
        <a:xfrm>
          <a:off x="1307603" y="1219299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Service Delivery</a:t>
          </a:r>
        </a:p>
      </dsp:txBody>
      <dsp:txXfrm>
        <a:off x="1307603" y="1219299"/>
        <a:ext cx="889992" cy="592038"/>
      </dsp:txXfrm>
    </dsp:sp>
    <dsp:sp modelId="{16F514C1-D6EA-40C3-AE88-5073ED7D8DBF}">
      <dsp:nvSpPr>
        <dsp:cNvPr id="0" name=""/>
        <dsp:cNvSpPr/>
      </dsp:nvSpPr>
      <dsp:spPr>
        <a:xfrm>
          <a:off x="1307603" y="1902420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Operational Standards</a:t>
          </a:r>
        </a:p>
      </dsp:txBody>
      <dsp:txXfrm>
        <a:off x="1307603" y="1902420"/>
        <a:ext cx="889992" cy="592038"/>
      </dsp:txXfrm>
    </dsp:sp>
    <dsp:sp modelId="{2EDC1523-593B-44DA-B27F-0D67ADA80246}">
      <dsp:nvSpPr>
        <dsp:cNvPr id="0" name=""/>
        <dsp:cNvSpPr/>
      </dsp:nvSpPr>
      <dsp:spPr>
        <a:xfrm>
          <a:off x="1307603" y="2585541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Risk Management</a:t>
          </a:r>
        </a:p>
      </dsp:txBody>
      <dsp:txXfrm>
        <a:off x="1307603" y="2585541"/>
        <a:ext cx="889992" cy="592038"/>
      </dsp:txXfrm>
    </dsp:sp>
    <dsp:sp modelId="{3F03D2C6-2645-4356-AE92-3402FA21A443}">
      <dsp:nvSpPr>
        <dsp:cNvPr id="0" name=""/>
        <dsp:cNvSpPr/>
      </dsp:nvSpPr>
      <dsp:spPr>
        <a:xfrm>
          <a:off x="1307603" y="3268662"/>
          <a:ext cx="889992" cy="5920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Competition</a:t>
          </a:r>
        </a:p>
      </dsp:txBody>
      <dsp:txXfrm>
        <a:off x="1307603" y="3268662"/>
        <a:ext cx="889992" cy="592038"/>
      </dsp:txXfrm>
    </dsp:sp>
    <dsp:sp modelId="{C20DC9BF-86D6-4495-9FC8-454FDB3231DD}">
      <dsp:nvSpPr>
        <dsp:cNvPr id="0" name=""/>
        <dsp:cNvSpPr/>
      </dsp:nvSpPr>
      <dsp:spPr>
        <a:xfrm>
          <a:off x="2392281" y="0"/>
          <a:ext cx="1112490" cy="4064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15000"/>
                <a:satMod val="180000"/>
              </a:schemeClr>
            </a:gs>
            <a:gs pos="50000">
              <a:schemeClr val="accent2">
                <a:shade val="45000"/>
                <a:satMod val="170000"/>
              </a:schemeClr>
            </a:gs>
            <a:gs pos="70000">
              <a:schemeClr val="accent2">
                <a:tint val="99000"/>
                <a:shade val="65000"/>
                <a:satMod val="155000"/>
              </a:schemeClr>
            </a:gs>
            <a:gs pos="100000">
              <a:schemeClr val="accent2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contourW="1000" prstMaterial="flat">
          <a:bevelT w="95250" h="101600"/>
          <a:contourClr>
            <a:schemeClr val="accent2">
              <a:satMod val="300000"/>
            </a:schemeClr>
          </a:contourClr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THE FINANCIAL SYSTEM</a:t>
          </a:r>
          <a:endParaRPr lang="en-US" sz="1500" kern="1200" dirty="0"/>
        </a:p>
      </dsp:txBody>
      <dsp:txXfrm>
        <a:off x="2392281" y="0"/>
        <a:ext cx="1112490" cy="1219200"/>
      </dsp:txXfrm>
    </dsp:sp>
    <dsp:sp modelId="{8696E815-B066-423B-AAE4-BDF4739A19C0}">
      <dsp:nvSpPr>
        <dsp:cNvPr id="0" name=""/>
        <dsp:cNvSpPr/>
      </dsp:nvSpPr>
      <dsp:spPr>
        <a:xfrm>
          <a:off x="2503530" y="1219398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Investors</a:t>
          </a:r>
        </a:p>
      </dsp:txBody>
      <dsp:txXfrm>
        <a:off x="2503530" y="1219398"/>
        <a:ext cx="889992" cy="390177"/>
      </dsp:txXfrm>
    </dsp:sp>
    <dsp:sp modelId="{AACA8BFB-1AA1-4621-9E58-9FA422F6419E}">
      <dsp:nvSpPr>
        <dsp:cNvPr id="0" name=""/>
        <dsp:cNvSpPr/>
      </dsp:nvSpPr>
      <dsp:spPr>
        <a:xfrm>
          <a:off x="2503530" y="1669603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Long Term Savings</a:t>
          </a:r>
        </a:p>
      </dsp:txBody>
      <dsp:txXfrm>
        <a:off x="2503530" y="1669603"/>
        <a:ext cx="889992" cy="390177"/>
      </dsp:txXfrm>
    </dsp:sp>
    <dsp:sp modelId="{9624AD91-DE33-4040-9C8F-D8E3607FD47D}">
      <dsp:nvSpPr>
        <dsp:cNvPr id="0" name=""/>
        <dsp:cNvSpPr/>
      </dsp:nvSpPr>
      <dsp:spPr>
        <a:xfrm>
          <a:off x="2503530" y="2119808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Competition</a:t>
          </a:r>
        </a:p>
      </dsp:txBody>
      <dsp:txXfrm>
        <a:off x="2503530" y="2119808"/>
        <a:ext cx="889992" cy="390177"/>
      </dsp:txXfrm>
    </dsp:sp>
    <dsp:sp modelId="{B78D6D46-A309-42FE-8F1E-87510E825383}">
      <dsp:nvSpPr>
        <dsp:cNvPr id="0" name=""/>
        <dsp:cNvSpPr/>
      </dsp:nvSpPr>
      <dsp:spPr>
        <a:xfrm>
          <a:off x="2503530" y="2570013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Stability</a:t>
          </a:r>
        </a:p>
      </dsp:txBody>
      <dsp:txXfrm>
        <a:off x="2503530" y="2570013"/>
        <a:ext cx="889992" cy="390177"/>
      </dsp:txXfrm>
    </dsp:sp>
    <dsp:sp modelId="{A1F7B44E-1D17-49B8-8DF0-7EA058403E6C}">
      <dsp:nvSpPr>
        <dsp:cNvPr id="0" name=""/>
        <dsp:cNvSpPr/>
      </dsp:nvSpPr>
      <dsp:spPr>
        <a:xfrm>
          <a:off x="2503530" y="3020218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Financial Crime</a:t>
          </a:r>
          <a:endParaRPr lang="en-US" sz="900" kern="1200" dirty="0"/>
        </a:p>
      </dsp:txBody>
      <dsp:txXfrm>
        <a:off x="2503530" y="3020218"/>
        <a:ext cx="889992" cy="390177"/>
      </dsp:txXfrm>
    </dsp:sp>
    <dsp:sp modelId="{C53C7162-2762-49F4-9A98-412F3FE73BFC}">
      <dsp:nvSpPr>
        <dsp:cNvPr id="0" name=""/>
        <dsp:cNvSpPr/>
      </dsp:nvSpPr>
      <dsp:spPr>
        <a:xfrm>
          <a:off x="2503530" y="3470423"/>
          <a:ext cx="889992" cy="3901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7145" rIns="22860" bIns="1714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Market Development</a:t>
          </a:r>
          <a:endParaRPr lang="en-US" sz="900" kern="1200" dirty="0"/>
        </a:p>
      </dsp:txBody>
      <dsp:txXfrm>
        <a:off x="2503530" y="3470423"/>
        <a:ext cx="889992" cy="390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0.25862</cdr:x>
      <cdr:y>0.16667</cdr:y>
    </cdr:from>
    <cdr:to>
      <cdr:x>0.31034</cdr:x>
      <cdr:y>0.19697</cdr:y>
    </cdr:to>
    <cdr:sp macro="" textlink="">
      <cdr:nvSpPr>
        <cdr:cNvPr id="7" name="Elbow Connector 6"/>
        <cdr:cNvSpPr/>
      </cdr:nvSpPr>
      <cdr:spPr>
        <a:xfrm xmlns:a="http://schemas.openxmlformats.org/drawingml/2006/main">
          <a:off x="1143000" y="838200"/>
          <a:ext cx="228600" cy="152400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0.32759</cdr:x>
      <cdr:y>0.16667</cdr:y>
    </cdr:from>
    <cdr:to>
      <cdr:x>0.36207</cdr:x>
      <cdr:y>0.19697</cdr:y>
    </cdr:to>
    <cdr:sp macro="" textlink="">
      <cdr:nvSpPr>
        <cdr:cNvPr id="9" name="Elbow Connector 8"/>
        <cdr:cNvSpPr/>
      </cdr:nvSpPr>
      <cdr:spPr>
        <a:xfrm xmlns:a="http://schemas.openxmlformats.org/drawingml/2006/main" rot="5400000">
          <a:off x="1447800" y="838200"/>
          <a:ext cx="152400" cy="152400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D676479-CB65-4A4D-B368-E9BF23592FD7}" type="datetimeFigureOut">
              <a:rPr lang="en-US"/>
              <a:pPr>
                <a:defRPr/>
              </a:pPr>
              <a:t>8/23/2013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01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80C9A94-8BB0-4BCD-BBA9-6E0CE66B4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501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6C42575-1B9B-48A9-9313-7FBC8CB5A287}" type="datetimeFigureOut">
              <a:rPr lang="en-US"/>
              <a:pPr>
                <a:defRPr/>
              </a:pPr>
              <a:t>8/23/2013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501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5D55BDF-6834-48DE-B82F-7721261A4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9349D9-7319-4091-B9E8-04E4EE9597A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3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C7618B-4B0C-4178-9E3D-D3F7AADD446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C7618B-4B0C-4178-9E3D-D3F7AADD446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497E7E-218F-44EF-8500-F8D2FFA2043A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6629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61E051-DE39-45B3-BB26-C50527E34DD8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61E051-DE39-45B3-BB26-C50527E34DD8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1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4" y="4953001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1F1F8C3-0368-4CFC-8080-BE6641399EB5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C2F034C-CE96-4113-957B-50A97797A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112E9-D182-4EC4-83C1-C2086FD4B08F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76559-E6EB-44F0-9AB8-E58191719D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99269-15AE-4F4C-9A9A-A1702EEEB4A8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3E0FC-7437-4508-B598-96B317080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15811-5366-439A-BF6C-FEB0B7F79330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EE693-4127-45AE-93E0-1E709DF1C5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1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97BE5D3-CDC2-4E67-B0F8-03264B2F52B4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FFD820-5171-4E46-9F6A-EB8DD8044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187E5361-7D93-4B69-8BDD-73B49760F1DE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BAD585-7F2E-49EA-9DA7-63EE1DF54E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DE8A1545-CB6C-4323-9F6D-F567E23C9B46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AAEC1-DC13-47BD-8129-56AF1A108E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26F92B0-13E3-40D4-A6F3-45D1D69B8021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22F59E-2FF7-41DB-863D-BCC9DD716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CA8C2-722A-4CF4-BC59-32E113479487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9D836-AC3A-4D67-970B-67DEF8412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85774" y="5938838"/>
            <a:ext cx="3690939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6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6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1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6122FCA-B53A-4FDC-945E-3B989553303C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1D99C29-52CF-4F98-847A-21B469E95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4" y="5938838"/>
            <a:ext cx="3690939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6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81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9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ED73C2B-A9F7-4476-96FC-6C56A0BC42C3}" type="datetime3">
              <a:rPr lang="en-US" smtClean="0"/>
              <a:pPr>
                <a:defRPr/>
              </a:pPr>
              <a:t>23 August 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4" y="6408739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9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0759B5A-D0FE-4001-B5B7-BF9D3954A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57" r:id="rId2"/>
    <p:sldLayoutId id="2147483762" r:id="rId3"/>
    <p:sldLayoutId id="2147483763" r:id="rId4"/>
    <p:sldLayoutId id="2147483764" r:id="rId5"/>
    <p:sldLayoutId id="2147483765" r:id="rId6"/>
    <p:sldLayoutId id="2147483758" r:id="rId7"/>
    <p:sldLayoutId id="2147483766" r:id="rId8"/>
    <p:sldLayoutId id="2147483767" r:id="rId9"/>
    <p:sldLayoutId id="2147483759" r:id="rId10"/>
    <p:sldLayoutId id="2147483760" r:id="rId11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pencom.gov.ng" TargetMode="External"/><Relationship Id="rId2" Type="http://schemas.openxmlformats.org/officeDocument/2006/relationships/hyperlink" Target="http://www.pencom.gov.ng/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914400" y="3200400"/>
            <a:ext cx="7481776" cy="2971800"/>
          </a:xfrm>
        </p:spPr>
        <p:txBody>
          <a:bodyPr/>
          <a:lstStyle/>
          <a:p>
            <a:pPr marR="0" eaLnBrk="1" hangingPunct="1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  <a:t>BY</a:t>
            </a:r>
            <a:br>
              <a:rPr lang="en-US" sz="2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>M. B. Umar</a:t>
            </a: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ead,  Compliance and Enforcement Department</a:t>
            </a: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3600" b="1" dirty="0" smtClean="0">
                <a:solidFill>
                  <a:srgbClr val="008A3E"/>
                </a:solidFill>
                <a:ea typeface="SimSun-ExtB" pitchFamily="49" charset="-122"/>
              </a:rPr>
              <a:t>National Pension Commission</a:t>
            </a:r>
            <a:br>
              <a:rPr lang="en-US" sz="3600" b="1" dirty="0" smtClean="0">
                <a:solidFill>
                  <a:srgbClr val="008A3E"/>
                </a:solidFill>
                <a:ea typeface="SimSun-ExtB" pitchFamily="49" charset="-122"/>
              </a:rPr>
            </a:br>
            <a:r>
              <a:rPr lang="en-US" sz="3600" b="1" dirty="0" smtClean="0">
                <a:solidFill>
                  <a:srgbClr val="008A3E"/>
                </a:solidFill>
                <a:ea typeface="SimSun-ExtB" pitchFamily="49" charset="-122"/>
              </a:rPr>
              <a:t>Nigeria 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914400" y="762000"/>
            <a:ext cx="7479792" cy="2286000"/>
          </a:xfrm>
        </p:spPr>
        <p:txBody>
          <a:bodyPr/>
          <a:lstStyle/>
          <a:p>
            <a:pPr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Pension Reform in African Context – Nigerian Experience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3733800" cy="609600"/>
          </a:xfrm>
        </p:spPr>
        <p:txBody>
          <a:bodyPr rtlCol="0"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Challenges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half" idx="1"/>
          </p:nvPr>
        </p:nvSpPr>
        <p:spPr>
          <a:xfrm>
            <a:off x="3733800" y="457200"/>
            <a:ext cx="5181600" cy="5867400"/>
          </a:xfrm>
        </p:spPr>
        <p:txBody>
          <a:bodyPr/>
          <a:lstStyle/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800" dirty="0" smtClean="0"/>
              <a:t>Public perception and concerns at inception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800" dirty="0" smtClean="0"/>
              <a:t>Capacity Building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Short supply in Nigeria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More than just training – there is need to develop and maintain  institutional structures and infrastructure</a:t>
            </a:r>
            <a:r>
              <a:rPr lang="en-US" sz="1400" b="1" dirty="0" smtClean="0"/>
              <a:t> </a:t>
            </a:r>
            <a:r>
              <a:rPr lang="en-US" sz="1400" dirty="0" smtClean="0"/>
              <a:t>in a sustainable manner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800" dirty="0" smtClean="0">
                <a:latin typeface="+mj-lt"/>
              </a:rPr>
              <a:t>Coverage</a:t>
            </a:r>
            <a:r>
              <a:rPr lang="en-GB" sz="2400" dirty="0" smtClean="0">
                <a:latin typeface="+mj-lt"/>
              </a:rPr>
              <a:t> 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Lack of reliable data on eligible employers 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Compliance by employers especially small and medium sized enterprises 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Participation by the Informal Sector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800" dirty="0" smtClean="0"/>
              <a:t>Paucity of quality investible instruments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Mostly short term investment focus due to lack of long term instruments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Many good companies not listed on the Nigerian Exchange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Require reforms in other sectors of the economy 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800" dirty="0" smtClean="0"/>
              <a:t>Ensuring macro economic stability – this is key in ensuring reasonable and fair returns on investment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800" dirty="0" smtClean="0"/>
              <a:t>Customer Service Delivery by operators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endParaRPr lang="en-US" dirty="0" smtClean="0"/>
          </a:p>
        </p:txBody>
      </p:sp>
      <p:graphicFrame>
        <p:nvGraphicFramePr>
          <p:cNvPr id="8" name="Diagram 7"/>
          <p:cNvGraphicFramePr/>
          <p:nvPr/>
        </p:nvGraphicFramePr>
        <p:xfrm>
          <a:off x="0" y="1143000"/>
          <a:ext cx="3429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3429000" cy="609600"/>
          </a:xfrm>
        </p:spPr>
        <p:txBody>
          <a:bodyPr rtlCol="0"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Future Prospects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half" idx="1"/>
          </p:nvPr>
        </p:nvSpPr>
        <p:spPr>
          <a:xfrm>
            <a:off x="3581400" y="457200"/>
            <a:ext cx="5334000" cy="6096000"/>
          </a:xfrm>
        </p:spPr>
        <p:txBody>
          <a:bodyPr/>
          <a:lstStyle/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600" dirty="0" smtClean="0"/>
              <a:t>Sustained public Enlightenment and Sensitization campaigns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600" dirty="0" smtClean="0"/>
              <a:t>Capacity Building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Focused training </a:t>
            </a:r>
            <a:r>
              <a:rPr lang="en-US" sz="1400" dirty="0" err="1" smtClean="0"/>
              <a:t>programmes</a:t>
            </a:r>
            <a:r>
              <a:rPr lang="en-US" sz="1400" dirty="0" smtClean="0"/>
              <a:t> for both regulator and operators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Encouraging welfare package for staff in the industry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Institutionalized knowledge management framework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600" dirty="0" smtClean="0">
                <a:latin typeface="+mj-lt"/>
              </a:rPr>
              <a:t>Coverage</a:t>
            </a:r>
            <a:r>
              <a:rPr lang="en-GB" sz="2400" dirty="0" smtClean="0">
                <a:latin typeface="+mj-lt"/>
              </a:rPr>
              <a:t> 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FGN Policy on compliance for contract awards 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Working on framework for informal sector participation</a:t>
            </a:r>
          </a:p>
          <a:p>
            <a:pPr lvl="1"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+mj-lt"/>
              </a:rPr>
              <a:t>Appointed recovery agents to recover unremitted contributions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600" dirty="0" smtClean="0"/>
              <a:t>Paucity of quality investible instruments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Allowed investments in infrastructure bonds and funds as well as alternative assets (including private equities)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The PRA 2004 is being amended to allow other long term vehicles</a:t>
            </a:r>
          </a:p>
          <a:p>
            <a:pPr marL="600075" lvl="1" indent="-255588" eaLnBrk="1" hangingPunct="1"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400" dirty="0" smtClean="0"/>
              <a:t>Collaborating with other regulatory agencies for the required economic reforms</a:t>
            </a:r>
            <a:endParaRPr lang="en-US" sz="1800" dirty="0" smtClean="0"/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r>
              <a:rPr lang="en-US" sz="1600" dirty="0" smtClean="0"/>
              <a:t>Planning to develop customer satisfaction index to effectively monitor service delivery by operators</a:t>
            </a:r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marL="344488" indent="-344488" eaLnBrk="1" hangingPunct="1">
              <a:buClr>
                <a:srgbClr val="FF0000"/>
              </a:buClr>
              <a:buSzPct val="100000"/>
              <a:buFont typeface="Wingdings" pitchFamily="2" charset="2"/>
              <a:buChar char="q"/>
              <a:defRPr/>
            </a:pPr>
            <a:endParaRPr lang="en-US" sz="16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endParaRPr lang="en-US" dirty="0" smtClean="0"/>
          </a:p>
        </p:txBody>
      </p:sp>
      <p:pic>
        <p:nvPicPr>
          <p:cNvPr id="11" name="Picture 10" descr="C:\Users\nygiade.PENCOM\Desktop\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2819400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8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7481776" cy="4572000"/>
          </a:xfrm>
        </p:spPr>
        <p:txBody>
          <a:bodyPr/>
          <a:lstStyle/>
          <a:p>
            <a:pPr algn="ctr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800" b="1" dirty="0" smtClean="0"/>
              <a:t>Thank You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National Pension Commission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174 </a:t>
            </a:r>
            <a:r>
              <a:rPr lang="en-US" sz="2000" b="1" dirty="0" err="1" smtClean="0"/>
              <a:t>Adetokunbo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Ademola</a:t>
            </a:r>
            <a:r>
              <a:rPr lang="en-US" sz="2000" b="1" dirty="0" smtClean="0"/>
              <a:t> Crescent</a:t>
            </a:r>
            <a:br>
              <a:rPr lang="en-US" sz="2000" b="1" dirty="0" smtClean="0"/>
            </a:br>
            <a:r>
              <a:rPr lang="en-US" sz="2000" b="1" dirty="0" err="1" smtClean="0"/>
              <a:t>Wuse</a:t>
            </a:r>
            <a:r>
              <a:rPr lang="en-US" sz="2000" b="1" dirty="0" smtClean="0"/>
              <a:t> II</a:t>
            </a:r>
            <a:br>
              <a:rPr lang="en-US" sz="2000" b="1" dirty="0" smtClean="0"/>
            </a:br>
            <a:r>
              <a:rPr lang="en-US" sz="2000" b="1" dirty="0" smtClean="0"/>
              <a:t>Abuja – Nigeria</a:t>
            </a:r>
            <a:br>
              <a:rPr lang="en-US" sz="2000" b="1" dirty="0" smtClean="0"/>
            </a:br>
            <a:r>
              <a:rPr lang="en-US" sz="2000" b="1" dirty="0" smtClean="0">
                <a:hlinkClick r:id="rId2"/>
              </a:rPr>
              <a:t>www.pencom.gov.ng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>
                <a:hlinkClick r:id="rId3"/>
              </a:rPr>
              <a:t>info@pencom.gov.ng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+234 9 4610466 - 8</a:t>
            </a:r>
            <a:br>
              <a:rPr lang="en-US" sz="2000" b="1" dirty="0" smtClean="0"/>
            </a:br>
            <a:endParaRPr lang="en-US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7848600" cy="5410200"/>
          </a:xfr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sz="26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Rationale for the Reforms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Legal Framework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Institutional Framework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Supervisory Objectives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Pension Administration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Transitional Arrangements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Current State of the scheme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Challenges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Prospects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chemeClr val="accent3">
                    <a:lumMod val="75000"/>
                  </a:schemeClr>
                </a:solidFill>
              </a:rPr>
              <a:t>Outline</a:t>
            </a: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395289" y="180975"/>
            <a:ext cx="8281987" cy="6096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GB" sz="3600" b="1" dirty="0" smtClean="0">
                <a:latin typeface="+mn-lt"/>
              </a:rPr>
              <a:t>Rationale for the Reforms</a:t>
            </a:r>
            <a:endParaRPr lang="en-GB" sz="3600" b="1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384175" y="900113"/>
          <a:ext cx="8376138" cy="647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8069"/>
                <a:gridCol w="4188069"/>
              </a:tblGrid>
              <a:tr h="70866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Public Sector Schemes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4407" marR="844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Private Sector</a:t>
                      </a:r>
                      <a:r>
                        <a:rPr lang="en-GB" sz="2000" b="1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Schemes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4407" marR="844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9864">
                <a:tc>
                  <a:txBody>
                    <a:bodyPr/>
                    <a:lstStyle/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1900" b="1" dirty="0" smtClean="0">
                          <a:latin typeface="+mn-lt"/>
                        </a:rPr>
                        <a:t>Schemes:</a:t>
                      </a:r>
                    </a:p>
                    <a:p>
                      <a:pPr marL="714375" lvl="1" indent="-357188" algn="just">
                        <a:lnSpc>
                          <a:spcPct val="80000"/>
                        </a:lnSpc>
                        <a:buFont typeface="Wingdings" pitchFamily="2" charset="2"/>
                        <a:buChar char="ü"/>
                      </a:pPr>
                      <a:r>
                        <a:rPr lang="en-US" sz="1600" b="1" dirty="0" smtClean="0">
                          <a:latin typeface="+mn-lt"/>
                        </a:rPr>
                        <a:t>Various Decrees and Enactments</a:t>
                      </a:r>
                    </a:p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1900" b="1" dirty="0" smtClean="0">
                          <a:latin typeface="+mn-lt"/>
                        </a:rPr>
                        <a:t>Unfunded and inadequate budget allocations</a:t>
                      </a:r>
                    </a:p>
                    <a:p>
                      <a:pPr marL="357188" marR="0" indent="-357188" algn="just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900" b="1" dirty="0" smtClean="0">
                          <a:latin typeface="+mn-lt"/>
                          <a:cs typeface="Times New Roman" charset="0"/>
                        </a:rPr>
                        <a:t>Unsustainable due to demographic shifts</a:t>
                      </a:r>
                    </a:p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1900" b="1" dirty="0" smtClean="0">
                          <a:latin typeface="+mn-lt"/>
                        </a:rPr>
                        <a:t>Outstanding pension liabilities estimated at N2 trillion</a:t>
                      </a:r>
                    </a:p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1900" b="1" dirty="0" smtClean="0">
                          <a:latin typeface="+mn-lt"/>
                        </a:rPr>
                        <a:t>Weak and inefficient administration</a:t>
                      </a:r>
                    </a:p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Char char="Ø"/>
                      </a:pPr>
                      <a:r>
                        <a:rPr lang="en-US" sz="1900" b="1" dirty="0" smtClean="0">
                          <a:latin typeface="+mn-lt"/>
                        </a:rPr>
                        <a:t>Most of the over 300 Parastatals schemes were bankrupt</a:t>
                      </a:r>
                    </a:p>
                    <a:p>
                      <a:pPr marL="357188" indent="-357188" algn="just">
                        <a:lnSpc>
                          <a:spcPct val="80000"/>
                        </a:lnSpc>
                        <a:buFont typeface="Wingdings" pitchFamily="2" charset="2"/>
                        <a:buNone/>
                      </a:pPr>
                      <a:endParaRPr lang="en-US" sz="1800" b="1" dirty="0" smtClean="0">
                        <a:latin typeface="+mn-lt"/>
                      </a:endParaRPr>
                    </a:p>
                    <a:p>
                      <a:endParaRPr lang="en-GB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4407" marR="844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7188" indent="-357188" algn="just"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latin typeface="+mn-lt"/>
                        </a:rPr>
                        <a:t>Schemes:</a:t>
                      </a:r>
                    </a:p>
                    <a:p>
                      <a:pPr marL="714375" lvl="1" indent="-357188" algn="just">
                        <a:buFont typeface="Wingdings" pitchFamily="2" charset="2"/>
                        <a:buChar char="ü"/>
                      </a:pPr>
                      <a:r>
                        <a:rPr lang="en-US" sz="1800" b="1" dirty="0" smtClean="0">
                          <a:latin typeface="+mn-lt"/>
                        </a:rPr>
                        <a:t>Occupational schemes</a:t>
                      </a:r>
                    </a:p>
                    <a:p>
                      <a:pPr marL="714375" lvl="1" indent="-357188" algn="just">
                        <a:buFont typeface="Wingdings" pitchFamily="2" charset="2"/>
                        <a:buChar char="ü"/>
                      </a:pPr>
                      <a:r>
                        <a:rPr lang="en-US" sz="1800" b="1" dirty="0" smtClean="0">
                          <a:latin typeface="+mn-lt"/>
                        </a:rPr>
                        <a:t>NPF</a:t>
                      </a:r>
                      <a:r>
                        <a:rPr lang="en-US" sz="1800" b="1" baseline="0" dirty="0" smtClean="0">
                          <a:latin typeface="+mn-lt"/>
                        </a:rPr>
                        <a:t> – 1961</a:t>
                      </a:r>
                    </a:p>
                    <a:p>
                      <a:pPr marL="714375" lvl="1" indent="-357188" algn="just">
                        <a:buFont typeface="Wingdings" pitchFamily="2" charset="2"/>
                        <a:buChar char="ü"/>
                      </a:pPr>
                      <a:r>
                        <a:rPr lang="en-US" sz="1800" b="1" baseline="0" dirty="0" smtClean="0">
                          <a:latin typeface="+mn-lt"/>
                        </a:rPr>
                        <a:t>NSITF – Decree 73 of 1993</a:t>
                      </a:r>
                      <a:endParaRPr lang="en-US" sz="1800" b="1" dirty="0" smtClean="0">
                        <a:latin typeface="+mn-lt"/>
                      </a:endParaRPr>
                    </a:p>
                    <a:p>
                      <a:pPr marL="357188" indent="-357188" algn="just"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latin typeface="+mn-lt"/>
                        </a:rPr>
                        <a:t>Most workers not covered by any form of retirement benefit arrangements</a:t>
                      </a:r>
                    </a:p>
                    <a:p>
                      <a:pPr marL="357188" indent="-357188" algn="just"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latin typeface="+mn-lt"/>
                        </a:rPr>
                        <a:t>Most were “resignation” than retirement schemes </a:t>
                      </a:r>
                    </a:p>
                    <a:p>
                      <a:pPr marL="357188" indent="-357188" algn="just"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latin typeface="+mn-lt"/>
                        </a:rPr>
                        <a:t>Weak and inefficient administration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4407" marR="844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9888" y="5029201"/>
            <a:ext cx="8401051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71463" indent="-271463">
              <a:buFont typeface="Wingdings" pitchFamily="2" charset="2"/>
              <a:buChar char="Ø"/>
              <a:defRPr/>
            </a:pPr>
            <a:r>
              <a:rPr lang="en-US" sz="1600" b="1" dirty="0">
                <a:latin typeface="+mn-lt"/>
              </a:rPr>
              <a:t>Coverage was 1.3% for both public and private sectors as at 1990</a:t>
            </a:r>
          </a:p>
          <a:p>
            <a:pPr marL="271463" indent="-271463">
              <a:buFont typeface="Wingdings" pitchFamily="2" charset="2"/>
              <a:buChar char="Ø"/>
              <a:defRPr/>
            </a:pPr>
            <a:r>
              <a:rPr lang="en-US" sz="1600" b="1" dirty="0">
                <a:latin typeface="+mn-lt"/>
              </a:rPr>
              <a:t>Pension Schemes had been largely unregulated  with highly diversified arrangements</a:t>
            </a:r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2667000" cy="914400"/>
          </a:xfrm>
        </p:spPr>
        <p:txBody>
          <a:bodyPr rtlCol="0"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 Framework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152400"/>
            <a:ext cx="6553200" cy="6324600"/>
          </a:xfrm>
        </p:spPr>
        <p:txBody>
          <a:bodyPr>
            <a:noAutofit/>
          </a:bodyPr>
          <a:lstStyle/>
          <a:p>
            <a:pPr marL="548640" indent="-411480" algn="just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The System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Defined Contribution Scheme – introduced by an Act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Employee driven based on individual Retirement Savings Account - </a:t>
            </a:r>
            <a:r>
              <a:rPr lang="en-GB" sz="1600" b="1" i="1" dirty="0" smtClean="0"/>
              <a:t>RSA</a:t>
            </a:r>
            <a:endParaRPr lang="en-GB" sz="1600" dirty="0" smtClean="0"/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Mandatory for organisations with at least 5 employees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b="1" dirty="0" smtClean="0"/>
              <a:t>Private Sector Managed – PFA and PFC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Planned Withdrawal of Savings – Programmed Withdrawal or Life Annuity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Life Insurance Cover – death in active service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Strong Regulatory Framework 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The Operators</a:t>
            </a:r>
            <a:endParaRPr lang="en-US" sz="3000" dirty="0" smtClean="0"/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The Business of a PFA is to </a:t>
            </a:r>
            <a:r>
              <a:rPr lang="en-GB" sz="1600" b="1" dirty="0" smtClean="0"/>
              <a:t>administer</a:t>
            </a:r>
            <a:r>
              <a:rPr lang="en-GB" sz="1600" dirty="0" smtClean="0"/>
              <a:t> and </a:t>
            </a:r>
            <a:r>
              <a:rPr lang="en-GB" sz="1600" b="1" dirty="0" smtClean="0"/>
              <a:t>manage</a:t>
            </a:r>
            <a:r>
              <a:rPr lang="en-GB" sz="1600" dirty="0" smtClean="0"/>
              <a:t> RSAs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PFC holds Pension Funds and Assets </a:t>
            </a:r>
            <a:r>
              <a:rPr lang="en-GB" sz="1600" b="1" dirty="0" smtClean="0"/>
              <a:t>on Trust</a:t>
            </a:r>
            <a:endParaRPr lang="en-GB" sz="1600" dirty="0" smtClean="0"/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Separation of PFA/PFC, Conditional licence &amp; Directors’ undertakings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The Regulator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All regulations guided by international best practices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600" dirty="0" smtClean="0"/>
              <a:t>Supervisory approach though licensing, monitoring, analyses, correction, intervention &amp; communication</a:t>
            </a:r>
          </a:p>
          <a:p>
            <a:pPr marL="795338" indent="-22383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1600" dirty="0" smtClean="0"/>
              <a:t>Focus on </a:t>
            </a:r>
            <a:r>
              <a:rPr lang="en-US" sz="1600" b="1" i="1" dirty="0" smtClean="0"/>
              <a:t>Integrity and Professional Credentials of Owners &amp; Management</a:t>
            </a:r>
            <a:r>
              <a:rPr lang="en-US" sz="1600" dirty="0" smtClean="0"/>
              <a:t>  so as to limit Agency &amp; Systemic Risks</a:t>
            </a:r>
            <a:endParaRPr lang="en-GB" sz="1600" b="1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US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600" dirty="0" smtClean="0"/>
          </a:p>
        </p:txBody>
      </p:sp>
      <p:sp>
        <p:nvSpPr>
          <p:cNvPr id="14348" name="TextBox 15"/>
          <p:cNvSpPr txBox="1">
            <a:spLocks noChangeArrowheads="1"/>
          </p:cNvSpPr>
          <p:nvPr/>
        </p:nvSpPr>
        <p:spPr bwMode="auto">
          <a:xfrm>
            <a:off x="1676400" y="6477000"/>
            <a:ext cx="13716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 b="1">
                <a:solidFill>
                  <a:schemeClr val="bg1"/>
                </a:solidFill>
              </a:rPr>
              <a:t>Payout Stage</a:t>
            </a:r>
          </a:p>
        </p:txBody>
      </p:sp>
      <p:sp>
        <p:nvSpPr>
          <p:cNvPr id="14349" name="TextBox 6"/>
          <p:cNvSpPr txBox="1">
            <a:spLocks noChangeArrowheads="1"/>
          </p:cNvSpPr>
          <p:nvPr/>
        </p:nvSpPr>
        <p:spPr bwMode="auto">
          <a:xfrm rot="-1318410">
            <a:off x="3111500" y="5673160"/>
            <a:ext cx="1447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Pension Payouts</a:t>
            </a:r>
          </a:p>
        </p:txBody>
      </p:sp>
      <p:sp>
        <p:nvSpPr>
          <p:cNvPr id="14361" name="TextBox 6"/>
          <p:cNvSpPr txBox="1">
            <a:spLocks noChangeArrowheads="1"/>
          </p:cNvSpPr>
          <p:nvPr/>
        </p:nvSpPr>
        <p:spPr bwMode="auto">
          <a:xfrm rot="1759247">
            <a:off x="3160713" y="2626747"/>
            <a:ext cx="14478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800" b="1">
                <a:solidFill>
                  <a:schemeClr val="bg1"/>
                </a:solidFill>
              </a:rPr>
              <a:t>Pension Payouts</a:t>
            </a:r>
          </a:p>
        </p:txBody>
      </p:sp>
      <p:sp>
        <p:nvSpPr>
          <p:cNvPr id="10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3962400" cy="12192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Institutional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0" y="273050"/>
            <a:ext cx="5181600" cy="6280150"/>
          </a:xfrm>
        </p:spPr>
        <p:txBody>
          <a:bodyPr>
            <a:noAutofit/>
          </a:bodyPr>
          <a:lstStyle/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400" b="1" dirty="0" smtClean="0">
                <a:solidFill>
                  <a:schemeClr val="bg2">
                    <a:lumMod val="25000"/>
                  </a:schemeClr>
                </a:solidFill>
              </a:rPr>
              <a:t>PFA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RSA opening and Administration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Maintaining credible contributor database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Investment of Pension Assets based on issued Guidelines and Regulations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Effective Customer Support Services  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 2"/>
              <a:buNone/>
              <a:defRPr/>
            </a:pPr>
            <a:endParaRPr lang="en-GB" sz="1000" dirty="0" smtClean="0"/>
          </a:p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400" b="1" dirty="0" smtClean="0">
                <a:solidFill>
                  <a:schemeClr val="bg2">
                    <a:lumMod val="25000"/>
                  </a:schemeClr>
                </a:solidFill>
              </a:rPr>
              <a:t>CPFA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Maintaining credible member database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Ensuring adequate funding of scheme by employer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Profitable investment of pension fund and administration of assets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Reporting, information dissemination to members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 2"/>
              <a:buNone/>
              <a:defRPr/>
            </a:pPr>
            <a:endParaRPr lang="en-GB" sz="1000" dirty="0" smtClean="0"/>
          </a:p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400" b="1" dirty="0" smtClean="0">
                <a:solidFill>
                  <a:schemeClr val="bg2">
                    <a:lumMod val="25000"/>
                  </a:schemeClr>
                </a:solidFill>
              </a:rPr>
              <a:t>PFC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Establishment of robust collection network across the country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Custody of pension funds and assets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Maintaining credible database of pension contributions – by contributor, PFA &amp; Employer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Efficient settlements &amp; effective corporate actions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Value added services – performance measurement 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Compliance monitoring and Reporting</a:t>
            </a:r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4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GB" sz="14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US" sz="14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4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400" dirty="0" smtClean="0"/>
          </a:p>
        </p:txBody>
      </p:sp>
      <p:graphicFrame>
        <p:nvGraphicFramePr>
          <p:cNvPr id="12" name="Diagram 11"/>
          <p:cNvGraphicFramePr/>
          <p:nvPr/>
        </p:nvGraphicFramePr>
        <p:xfrm>
          <a:off x="228600" y="2286001"/>
          <a:ext cx="3429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2667000" cy="12192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Supervisory Objectives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2400" y="304800"/>
            <a:ext cx="4876800" cy="6019800"/>
          </a:xfrm>
        </p:spPr>
        <p:txBody>
          <a:bodyPr>
            <a:noAutofit/>
          </a:bodyPr>
          <a:lstStyle/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600" b="1" dirty="0" smtClean="0">
                <a:solidFill>
                  <a:schemeClr val="bg2">
                    <a:lumMod val="25000"/>
                  </a:schemeClr>
                </a:solidFill>
              </a:rPr>
              <a:t>RSA Holder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Central to all our Supervisory Processes &amp; Actions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Prompt receipt of contribution into RSA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Fair returns on investment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RSA holder attended to promptly and courteously</a:t>
            </a:r>
          </a:p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400" b="1" dirty="0" smtClean="0">
                <a:solidFill>
                  <a:schemeClr val="bg2">
                    <a:lumMod val="25000"/>
                  </a:schemeClr>
                </a:solidFill>
              </a:rPr>
              <a:t>PF</a:t>
            </a:r>
            <a:r>
              <a:rPr lang="en-GB" sz="1600" b="1" dirty="0" smtClean="0">
                <a:solidFill>
                  <a:schemeClr val="bg2">
                    <a:lumMod val="25000"/>
                  </a:schemeClr>
                </a:solidFill>
              </a:rPr>
              <a:t>A/PFC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Efficient service delivery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Risk management perspective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Healthy competition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High operational standards</a:t>
            </a:r>
          </a:p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600" b="1" dirty="0" smtClean="0">
                <a:solidFill>
                  <a:schemeClr val="bg2">
                    <a:lumMod val="25000"/>
                  </a:schemeClr>
                </a:solidFill>
              </a:rPr>
              <a:t>PenCom</a:t>
            </a:r>
          </a:p>
          <a:p>
            <a:pPr marL="600075" lvl="1" indent="-2555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10000"/>
              <a:buFont typeface="Wingdings" pitchFamily="2" charset="2"/>
              <a:buChar char="§"/>
              <a:defRPr/>
            </a:pPr>
            <a:r>
              <a:rPr lang="en-GB" sz="1400" dirty="0" smtClean="0"/>
              <a:t>Consultative in Rule Making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Develop Uniform Pension Fund Rating System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Extensive due diligence in the licensing procedure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Risk management framework for all operators</a:t>
            </a:r>
          </a:p>
          <a:p>
            <a:pPr marL="344488" indent="-3444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q"/>
              <a:defRPr/>
            </a:pPr>
            <a:r>
              <a:rPr lang="en-GB" sz="1600" b="1" dirty="0" smtClean="0">
                <a:solidFill>
                  <a:schemeClr val="bg2">
                    <a:lumMod val="25000"/>
                  </a:schemeClr>
                </a:solidFill>
              </a:rPr>
              <a:t>THE FINANCIAL SYSTEM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Institutional Investors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Long term savings mobilisation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Ensure fair and competitive market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Promote market stability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Prevent financial crime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Font typeface="Wingdings" pitchFamily="2" charset="2"/>
              <a:buChar char="§"/>
              <a:defRPr/>
            </a:pPr>
            <a:r>
              <a:rPr lang="en-GB" sz="1400" dirty="0" smtClean="0"/>
              <a:t>Promote market development </a:t>
            </a:r>
          </a:p>
          <a:p>
            <a:pPr marL="569913" indent="-2254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2"/>
              </a:buClr>
              <a:buSzPct val="100000"/>
              <a:buNone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US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600" dirty="0" smtClean="0"/>
          </a:p>
          <a:p>
            <a:pPr marL="548640" indent="-41148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ü"/>
              <a:defRPr/>
            </a:pPr>
            <a:endParaRPr lang="en-GB" sz="1600" dirty="0" smtClean="0"/>
          </a:p>
        </p:txBody>
      </p:sp>
      <p:graphicFrame>
        <p:nvGraphicFramePr>
          <p:cNvPr id="9" name="Diagram 8"/>
          <p:cNvGraphicFramePr/>
          <p:nvPr/>
        </p:nvGraphicFramePr>
        <p:xfrm>
          <a:off x="304800" y="1676400"/>
          <a:ext cx="3657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Date Placeholder 3"/>
          <p:cNvSpPr txBox="1">
            <a:spLocks/>
          </p:cNvSpPr>
          <p:nvPr/>
        </p:nvSpPr>
        <p:spPr>
          <a:xfrm>
            <a:off x="228600" y="6400800"/>
            <a:ext cx="26162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4343400" cy="10668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7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Pension Administration</a:t>
            </a:r>
            <a:endParaRPr lang="en-US" sz="20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304800"/>
            <a:ext cx="4114800" cy="6096000"/>
          </a:xfrm>
        </p:spPr>
        <p:txBody>
          <a:bodyPr>
            <a:noAutofit/>
          </a:bodyPr>
          <a:lstStyle/>
          <a:p>
            <a:pPr marL="342900" lvl="1" indent="-342900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1400" dirty="0" smtClean="0"/>
              <a:t>Pension administration involves the accumulation, investment and disbursement of pension funds</a:t>
            </a:r>
          </a:p>
          <a:p>
            <a:pPr marL="342900" lvl="1" indent="-342900" algn="just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algn="just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1400" b="1" dirty="0" smtClean="0"/>
              <a:t>The Accumulation Stage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accent2"/>
              </a:buClr>
              <a:buFont typeface="Verdana" pitchFamily="34" charset="0"/>
              <a:buNone/>
              <a:defRPr/>
            </a:pPr>
            <a:r>
              <a:rPr lang="en-US" sz="1400" dirty="0" smtClean="0"/>
              <a:t>	The period for accumulating sufficient funds to meet future pension payouts Key issues include:</a:t>
            </a:r>
          </a:p>
          <a:p>
            <a:pPr marL="571500" lvl="1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200" dirty="0" smtClean="0"/>
              <a:t>Contributions into RSAs</a:t>
            </a:r>
          </a:p>
          <a:p>
            <a:pPr marL="571500" lvl="1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200" dirty="0" smtClean="0"/>
              <a:t>Optimal funding for AES and CPFAs</a:t>
            </a:r>
          </a:p>
          <a:p>
            <a:pPr marL="571500" lvl="1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  <a:defRPr/>
            </a:pPr>
            <a:r>
              <a:rPr lang="en-US" sz="1200" dirty="0" smtClean="0"/>
              <a:t>Capitalization of returns on investment of pension assets</a:t>
            </a:r>
          </a:p>
          <a:p>
            <a:pPr marL="342900" lvl="1" indent="-342900" algn="just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1400" b="1" dirty="0" smtClean="0"/>
              <a:t>The Payout Stage</a:t>
            </a:r>
          </a:p>
          <a:p>
            <a:pPr marL="342900" lvl="1" indent="-342900" eaLnBrk="1" hangingPunct="1">
              <a:lnSpc>
                <a:spcPct val="80000"/>
              </a:lnSpc>
              <a:buClr>
                <a:schemeClr val="accent2"/>
              </a:buClr>
              <a:buFont typeface="Verdana" pitchFamily="34" charset="0"/>
              <a:buNone/>
              <a:defRPr/>
            </a:pPr>
            <a:r>
              <a:rPr lang="en-US" sz="1400" dirty="0" smtClean="0"/>
              <a:t>	The period when the accumulated funds are applied towards meeting pension payouts to beneficiaries.  Key issues include:</a:t>
            </a:r>
          </a:p>
          <a:p>
            <a:pPr marL="571500" lvl="1" eaLnBrk="1" hangingPunct="1">
              <a:lnSpc>
                <a:spcPct val="80000"/>
              </a:lnSpc>
              <a:buClr>
                <a:srgbClr val="C00000"/>
              </a:buClr>
              <a:buFont typeface="Wingdings" pitchFamily="2" charset="2"/>
              <a:buChar char="§"/>
              <a:defRPr/>
            </a:pPr>
            <a:r>
              <a:rPr lang="en-US" sz="1200" dirty="0" smtClean="0"/>
              <a:t>Benefits administration (i.e. records, database, reporting, prompt payments)</a:t>
            </a:r>
          </a:p>
          <a:p>
            <a:pPr marL="342900" lvl="1" indent="-342900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en-US" sz="1400" dirty="0" smtClean="0"/>
              <a:t>The efficiency with which these issues are handled would ensure successful pension administration in Nigeria</a:t>
            </a:r>
          </a:p>
          <a:p>
            <a:pPr marL="342900" lvl="1" indent="-342900" eaLnBrk="1" hangingPunct="1">
              <a:lnSpc>
                <a:spcPct val="80000"/>
              </a:lnSpc>
              <a:buFont typeface="Wingdings" pitchFamily="2" charset="2"/>
              <a:buChar char="q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endParaRPr lang="en-US" sz="1400" dirty="0" smtClean="0"/>
          </a:p>
          <a:p>
            <a:pPr marL="547688" indent="-411163" eaLnBrk="1" hangingPunct="1">
              <a:lnSpc>
                <a:spcPct val="80000"/>
              </a:lnSpc>
              <a:buClr>
                <a:srgbClr val="000000"/>
              </a:buClr>
              <a:buFont typeface="Arial" charset="0"/>
              <a:buChar char="•"/>
              <a:defRPr/>
            </a:pPr>
            <a:endParaRPr lang="en-US" sz="1400" dirty="0" smtClean="0"/>
          </a:p>
        </p:txBody>
      </p:sp>
      <p:graphicFrame>
        <p:nvGraphicFramePr>
          <p:cNvPr id="17" name="Diagram 16"/>
          <p:cNvGraphicFramePr/>
          <p:nvPr/>
        </p:nvGraphicFramePr>
        <p:xfrm>
          <a:off x="0" y="1447801"/>
          <a:ext cx="40386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Down Arrow 17"/>
          <p:cNvSpPr/>
          <p:nvPr/>
        </p:nvSpPr>
        <p:spPr>
          <a:xfrm rot="6530763">
            <a:off x="3702610" y="1408808"/>
            <a:ext cx="308119" cy="1071992"/>
          </a:xfrm>
          <a:prstGeom prst="downArrow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Down Arrow 18"/>
          <p:cNvSpPr/>
          <p:nvPr/>
        </p:nvSpPr>
        <p:spPr>
          <a:xfrm rot="432682">
            <a:off x="908167" y="1232628"/>
            <a:ext cx="285315" cy="1132732"/>
          </a:xfrm>
          <a:prstGeom prst="downArrow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Up Arrow 19"/>
          <p:cNvSpPr/>
          <p:nvPr/>
        </p:nvSpPr>
        <p:spPr>
          <a:xfrm rot="941220">
            <a:off x="3420494" y="5049049"/>
            <a:ext cx="299111" cy="1105585"/>
          </a:xfrm>
          <a:prstGeom prst="upArrow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Up Arrow 20"/>
          <p:cNvSpPr/>
          <p:nvPr/>
        </p:nvSpPr>
        <p:spPr>
          <a:xfrm rot="5885599">
            <a:off x="884975" y="5130759"/>
            <a:ext cx="316532" cy="1138167"/>
          </a:xfrm>
          <a:prstGeom prst="upArrow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21" name="TextBox 23"/>
          <p:cNvSpPr txBox="1">
            <a:spLocks noChangeArrowheads="1"/>
          </p:cNvSpPr>
          <p:nvPr/>
        </p:nvSpPr>
        <p:spPr bwMode="auto">
          <a:xfrm>
            <a:off x="0" y="6019801"/>
            <a:ext cx="1905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Records/Member Information</a:t>
            </a:r>
          </a:p>
        </p:txBody>
      </p:sp>
      <p:sp>
        <p:nvSpPr>
          <p:cNvPr id="13322" name="TextBox 24"/>
          <p:cNvSpPr txBox="1">
            <a:spLocks noChangeArrowheads="1"/>
          </p:cNvSpPr>
          <p:nvPr/>
        </p:nvSpPr>
        <p:spPr bwMode="auto">
          <a:xfrm>
            <a:off x="2895600" y="6096001"/>
            <a:ext cx="12954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Payment Systems</a:t>
            </a:r>
          </a:p>
        </p:txBody>
      </p:sp>
      <p:sp>
        <p:nvSpPr>
          <p:cNvPr id="13323" name="TextBox 25"/>
          <p:cNvSpPr txBox="1">
            <a:spLocks noChangeArrowheads="1"/>
          </p:cNvSpPr>
          <p:nvPr/>
        </p:nvSpPr>
        <p:spPr bwMode="auto">
          <a:xfrm>
            <a:off x="609600" y="2209801"/>
            <a:ext cx="6858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Returns</a:t>
            </a:r>
          </a:p>
        </p:txBody>
      </p:sp>
      <p:sp>
        <p:nvSpPr>
          <p:cNvPr id="13324" name="TextBox 26"/>
          <p:cNvSpPr txBox="1">
            <a:spLocks noChangeArrowheads="1"/>
          </p:cNvSpPr>
          <p:nvPr/>
        </p:nvSpPr>
        <p:spPr bwMode="auto">
          <a:xfrm>
            <a:off x="3200400" y="2286001"/>
            <a:ext cx="9906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Contributions</a:t>
            </a:r>
          </a:p>
        </p:txBody>
      </p:sp>
      <p:sp>
        <p:nvSpPr>
          <p:cNvPr id="16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95289" y="228600"/>
            <a:ext cx="8281987" cy="6096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3600" b="1" dirty="0" smtClean="0">
                <a:latin typeface="+mn-lt"/>
              </a:rPr>
              <a:t>Transitional Arrangements</a:t>
            </a:r>
            <a:endParaRPr lang="en-GB" sz="3600" b="1" dirty="0">
              <a:latin typeface="+mn-lt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 bwMode="auto">
          <a:xfrm>
            <a:off x="406401" y="1692276"/>
            <a:ext cx="3906839" cy="44037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Accrued pension rights are guaranteed </a:t>
            </a:r>
          </a:p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Retirement Benefit Bond Redemption Fund (RBBRF) established </a:t>
            </a:r>
          </a:p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Accrued Benefits redeemed from the RBBRF</a:t>
            </a:r>
          </a:p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Pension Departments  </a:t>
            </a:r>
            <a:r>
              <a:rPr lang="en-US" sz="1700" dirty="0" smtClean="0">
                <a:latin typeface="+mn-lt"/>
              </a:rPr>
              <a:t>to </a:t>
            </a:r>
            <a:r>
              <a:rPr lang="en-US" sz="1700" dirty="0">
                <a:latin typeface="+mn-lt"/>
              </a:rPr>
              <a:t>replace existing Pension Boards and Offices</a:t>
            </a:r>
          </a:p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PTAD established consisting the 6 Pension Departments</a:t>
            </a:r>
          </a:p>
          <a:p>
            <a:pPr marL="236538" indent="-236538" algn="just">
              <a:lnSpc>
                <a:spcPct val="90000"/>
              </a:lnSpc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endParaRPr lang="en-US" sz="1700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8465" y="971552"/>
            <a:ext cx="3914775" cy="485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5176" indent="-265176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B25900"/>
              </a:buClr>
              <a:buSzPct val="75000"/>
              <a:buFont typeface="Wingdings" pitchFamily="2" charset="2"/>
              <a:buNone/>
              <a:defRPr/>
            </a:pP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Public Sector</a:t>
            </a:r>
          </a:p>
        </p:txBody>
      </p:sp>
      <p:sp>
        <p:nvSpPr>
          <p:cNvPr id="8" name="Isosceles Triangle 7"/>
          <p:cNvSpPr>
            <a:spLocks noChangeArrowheads="1"/>
          </p:cNvSpPr>
          <p:nvPr/>
        </p:nvSpPr>
        <p:spPr bwMode="auto">
          <a:xfrm rot="10800000">
            <a:off x="415924" y="1528764"/>
            <a:ext cx="3879851" cy="114300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25900"/>
              </a:buClr>
              <a:buSzPct val="75000"/>
              <a:buFont typeface="Wingdings" pitchFamily="2" charset="2"/>
              <a:buChar char="Ä"/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4643438" y="1658939"/>
            <a:ext cx="4095751" cy="44037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36538" indent="-236538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Pension Schemes in the private sector  &amp; self – funded Agencies can continue to exist </a:t>
            </a:r>
          </a:p>
          <a:p>
            <a:pPr marL="236538" indent="-236538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An employer who obtained approval with its existing scheme may apply through a wholly owned subsidiary for a closed PFA</a:t>
            </a:r>
          </a:p>
          <a:p>
            <a:pPr marL="236538" indent="-236538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Employer to compute accrued pension rights for past service and create nominal RSA for each employee </a:t>
            </a:r>
          </a:p>
          <a:p>
            <a:pPr marL="236538" indent="-236538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>
                <a:latin typeface="+mn-lt"/>
              </a:rPr>
              <a:t>Employer shall issue written undertaking and notify PenCom of steps taken to meet it</a:t>
            </a:r>
          </a:p>
          <a:p>
            <a:pPr marL="236538" indent="-236538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 smtClean="0">
                <a:latin typeface="+mn-lt"/>
              </a:rPr>
              <a:t>The </a:t>
            </a:r>
            <a:r>
              <a:rPr lang="en-US" sz="1700" dirty="0">
                <a:latin typeface="+mn-lt"/>
              </a:rPr>
              <a:t>NSITF shall establish a company to undertake </a:t>
            </a:r>
            <a:r>
              <a:rPr lang="en-US" sz="1600" dirty="0">
                <a:latin typeface="+mn-lt"/>
              </a:rPr>
              <a:t>the business of a PFA</a:t>
            </a:r>
            <a:endParaRPr lang="en-GB" sz="1600" kern="0" dirty="0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35501" y="938215"/>
            <a:ext cx="4068763" cy="485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5176" indent="-265176" algn="ct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B25900"/>
              </a:buClr>
              <a:buSzPct val="75000"/>
              <a:buFont typeface="Wingdings" pitchFamily="2" charset="2"/>
              <a:buNone/>
              <a:defRPr/>
            </a:pP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cs typeface="Arial" pitchFamily="34" charset="0"/>
              </a:rPr>
              <a:t>Private Sector &amp; SFAs</a:t>
            </a:r>
          </a:p>
        </p:txBody>
      </p:sp>
      <p:sp>
        <p:nvSpPr>
          <p:cNvPr id="11" name="Isosceles Triangle 10"/>
          <p:cNvSpPr>
            <a:spLocks noChangeArrowheads="1"/>
          </p:cNvSpPr>
          <p:nvPr/>
        </p:nvSpPr>
        <p:spPr bwMode="auto">
          <a:xfrm rot="10800000">
            <a:off x="4652963" y="1495426"/>
            <a:ext cx="4068763" cy="114300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28575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25900"/>
              </a:buClr>
              <a:buSzPct val="75000"/>
              <a:buFont typeface="Wingdings" pitchFamily="2" charset="2"/>
              <a:buChar char="Ä"/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2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382000" cy="533400"/>
          </a:xfrm>
        </p:spPr>
        <p:txBody>
          <a:bodyPr/>
          <a:lstStyle/>
          <a:p>
            <a:pPr algn="l"/>
            <a:r>
              <a:rPr lang="en-US" b="1" dirty="0" smtClean="0">
                <a:latin typeface="Tahoma" pitchFamily="34" charset="0"/>
                <a:cs typeface="Tahoma" pitchFamily="34" charset="0"/>
              </a:rPr>
              <a:t>Current State of the System as at June 2013</a:t>
            </a: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724400" y="1066800"/>
            <a:ext cx="4267200" cy="27546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r>
              <a:rPr lang="en-US" sz="1400" b="1" dirty="0" smtClean="0">
                <a:latin typeface="Tahoma" pitchFamily="34" charset="0"/>
                <a:cs typeface="Tahoma" pitchFamily="34" charset="0"/>
              </a:rPr>
              <a:t>Portfolio of Pension </a:t>
            </a:r>
            <a:r>
              <a:rPr lang="en-US" sz="1400" b="1" dirty="0">
                <a:latin typeface="Tahoma" pitchFamily="34" charset="0"/>
                <a:cs typeface="Tahoma" pitchFamily="34" charset="0"/>
              </a:rPr>
              <a:t>Funds 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52402" y="990600"/>
            <a:ext cx="4495799" cy="533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PFAs – 20; PFCs – 4; CPFAs – 7 </a:t>
            </a: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Memberships: RSA – 5.7 million; CPFA – </a:t>
            </a:r>
            <a:r>
              <a:rPr lang="en-GB" sz="1700" kern="0" dirty="0" smtClean="0">
                <a:solidFill>
                  <a:schemeClr val="tx2"/>
                </a:solidFill>
                <a:latin typeface="+mj-lt"/>
                <a:ea typeface="Tahoma" pitchFamily="34" charset="0"/>
                <a:cs typeface="Tahoma" pitchFamily="34" charset="0"/>
              </a:rPr>
              <a:t>43,633; AES – 24,665</a:t>
            </a: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Already 22 State Governments had adopted the Scheme</a:t>
            </a: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Pension </a:t>
            </a:r>
            <a:r>
              <a:rPr lang="en-GB" sz="1700" kern="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funds </a:t>
            </a:r>
            <a:r>
              <a:rPr lang="en-GB" sz="17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have </a:t>
            </a:r>
            <a:r>
              <a:rPr lang="en-GB" sz="1700" kern="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generated appreciable </a:t>
            </a:r>
            <a:r>
              <a:rPr lang="en-GB" sz="1700" kern="0" dirty="0">
                <a:latin typeface="+mj-lt"/>
                <a:ea typeface="Tahoma" pitchFamily="34" charset="0"/>
                <a:cs typeface="Tahoma" pitchFamily="34" charset="0"/>
              </a:rPr>
              <a:t>pool of long term investible funds</a:t>
            </a:r>
          </a:p>
          <a:p>
            <a:pPr marL="688975" lvl="2" indent="-457200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1400" kern="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Grown to </a:t>
            </a:r>
            <a:r>
              <a:rPr lang="en-GB" sz="1400" strike="dblStrike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N</a:t>
            </a:r>
            <a:r>
              <a:rPr lang="en-GB" sz="14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3.52 </a:t>
            </a:r>
            <a:r>
              <a:rPr lang="en-GB" sz="1400" kern="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trillion </a:t>
            </a:r>
            <a:r>
              <a:rPr lang="en-GB" sz="14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($21.84) worth </a:t>
            </a:r>
            <a:r>
              <a:rPr lang="en-GB" sz="1400" kern="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of </a:t>
            </a:r>
            <a:r>
              <a:rPr lang="en-GB" sz="14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assets</a:t>
            </a:r>
          </a:p>
          <a:p>
            <a:pPr marL="688975" lvl="2" indent="-457200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1400" kern="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Average annual growth of 30%</a:t>
            </a:r>
            <a:endParaRPr lang="en-GB" sz="1400" kern="0" dirty="0">
              <a:solidFill>
                <a:schemeClr val="tx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marL="682625" lvl="2" indent="-450850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§"/>
              <a:defRPr/>
            </a:pP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About 55</a:t>
            </a:r>
            <a:r>
              <a:rPr lang="en-GB" sz="140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% of assets 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was </a:t>
            </a:r>
            <a:r>
              <a:rPr lang="en-GB" sz="140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accumulated by the Private Sector</a:t>
            </a: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Invested in authorised markets with portfolio limits &amp; performance </a:t>
            </a:r>
            <a:r>
              <a:rPr lang="en-GB" sz="17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benchmarks</a:t>
            </a: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GB" sz="17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Investment is now focused to infrastructure projects</a:t>
            </a:r>
            <a:endParaRPr lang="en-GB" sz="1700" dirty="0">
              <a:solidFill>
                <a:schemeClr val="tx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17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Payment of Retirement Benefits as </a:t>
            </a:r>
            <a:r>
              <a:rPr lang="en-US" sz="170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and when due</a:t>
            </a:r>
          </a:p>
          <a:p>
            <a:pPr marL="519113" lvl="2" indent="-287338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Wingdings" pitchFamily="2" charset="2"/>
              <a:buChar char="§"/>
              <a:defRPr/>
            </a:pP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N242.71 billion ($1.5) paid </a:t>
            </a:r>
            <a:r>
              <a:rPr lang="en-US" sz="1400" dirty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to </a:t>
            </a: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  <a:latin typeface="+mj-lt"/>
                <a:ea typeface="Tahoma" pitchFamily="34" charset="0"/>
                <a:cs typeface="Tahoma" pitchFamily="34" charset="0"/>
              </a:rPr>
              <a:t>131,099 retirees and deceased employees</a:t>
            </a:r>
            <a:endParaRPr lang="en-US" sz="1400" dirty="0">
              <a:solidFill>
                <a:schemeClr val="tx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  <a:p>
            <a:pPr marL="231775" lvl="1" indent="-231775" algn="just" fontAlgn="auto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rgbClr val="006600"/>
              </a:buClr>
              <a:buSzPct val="75000"/>
              <a:buFont typeface="Wingdings" pitchFamily="2" charset="2"/>
              <a:buChar char="ü"/>
              <a:defRPr/>
            </a:pPr>
            <a:endParaRPr lang="en-GB" sz="1800" b="1" kern="0" dirty="0">
              <a:solidFill>
                <a:schemeClr val="tx1">
                  <a:lumMod val="50000"/>
                </a:schemeClr>
              </a:solidFill>
              <a:latin typeface="+mj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4724400" y="1371600"/>
          <a:ext cx="441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Date Placeholder 3"/>
          <p:cNvSpPr txBox="1">
            <a:spLocks/>
          </p:cNvSpPr>
          <p:nvPr/>
        </p:nvSpPr>
        <p:spPr>
          <a:xfrm>
            <a:off x="228600" y="6400800"/>
            <a:ext cx="20574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4189</TotalTime>
  <Words>1008</Words>
  <Application>Microsoft Office PowerPoint</Application>
  <PresentationFormat>On-screen Show (4:3)</PresentationFormat>
  <Paragraphs>246</Paragraphs>
  <Slides>12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BY M. B. Umar Head,  Compliance and Enforcement Department  National Pension Commission Nigeria </vt:lpstr>
      <vt:lpstr>Outline</vt:lpstr>
      <vt:lpstr>Rationale for the Reforms</vt:lpstr>
      <vt:lpstr>Legal Framework </vt:lpstr>
      <vt:lpstr>Institutional Framework</vt:lpstr>
      <vt:lpstr>Supervisory Objectives </vt:lpstr>
      <vt:lpstr>Pension Administration</vt:lpstr>
      <vt:lpstr>Transitional Arrangements</vt:lpstr>
      <vt:lpstr>Current State of the System as at June 2013</vt:lpstr>
      <vt:lpstr>Challenges</vt:lpstr>
      <vt:lpstr>Future Prospects</vt:lpstr>
      <vt:lpstr>  Thank You  National Pension Commission 174 Adetokunbo Ademola Crescent Wuse II Abuja – Nigeria www.pencom.gov.ng info@pencom.gov.ng +234 9 4610466 - 8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nygiade</dc:creator>
  <cp:lastModifiedBy>ufaminu</cp:lastModifiedBy>
  <cp:revision>307</cp:revision>
  <dcterms:created xsi:type="dcterms:W3CDTF">2010-06-01T07:22:14Z</dcterms:created>
  <dcterms:modified xsi:type="dcterms:W3CDTF">2013-08-23T16:01:20Z</dcterms:modified>
</cp:coreProperties>
</file>